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2"/>
    <p:sldId id="257" r:id="rId103"/>
    <p:sldId id="258" r:id="rId104"/>
    <p:sldId id="259" r:id="rId105"/>
    <p:sldId id="260" r:id="rId106"/>
    <p:sldId id="261" r:id="rId107"/>
    <p:sldId id="262" r:id="rId108"/>
    <p:sldId id="263" r:id="rId109"/>
    <p:sldId id="264" r:id="rId110"/>
    <p:sldId id="265" r:id="rId111"/>
    <p:sldId id="266" r:id="rId112"/>
    <p:sldId id="267" r:id="rId113"/>
    <p:sldId id="268" r:id="rId114"/>
    <p:sldId id="269" r:id="rId115"/>
    <p:sldId id="270" r:id="rId11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wy" charset="1" panose="02000000000000000000"/>
      <p:regular r:id="rId10"/>
    </p:embeddedFont>
    <p:embeddedFont>
      <p:font typeface="League Spartan" charset="1" panose="00000800000000000000"/>
      <p:regular r:id="rId11"/>
    </p:embeddedFont>
    <p:embeddedFont>
      <p:font typeface="Exo" charset="1" panose="00000500000000000000"/>
      <p:regular r:id="rId12"/>
    </p:embeddedFont>
    <p:embeddedFont>
      <p:font typeface="Exo Bold" charset="1" panose="00000800000000000000"/>
      <p:regular r:id="rId13"/>
    </p:embeddedFont>
    <p:embeddedFont>
      <p:font typeface="Exo Italics" charset="1" panose="00000500000000000000"/>
      <p:regular r:id="rId14"/>
    </p:embeddedFont>
    <p:embeddedFont>
      <p:font typeface="Exo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TAN Nimbus" charset="1" panose="000000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Neue Machina" charset="1" panose="00000500000000000000"/>
      <p:regular r:id="rId45"/>
    </p:embeddedFont>
    <p:embeddedFont>
      <p:font typeface="Neue Machina Light" charset="1" panose="00000400000000000000"/>
      <p:regular r:id="rId46"/>
    </p:embeddedFont>
    <p:embeddedFont>
      <p:font typeface="Neue Machina Ultra-Bold" charset="1" panose="00000900000000000000"/>
      <p:regular r:id="rId47"/>
    </p:embeddedFont>
    <p:embeddedFont>
      <p:font typeface="Aileron" charset="1" panose="00000500000000000000"/>
      <p:regular r:id="rId48"/>
    </p:embeddedFont>
    <p:embeddedFont>
      <p:font typeface="Aileron Bold" charset="1" panose="00000800000000000000"/>
      <p:regular r:id="rId49"/>
    </p:embeddedFont>
    <p:embeddedFont>
      <p:font typeface="Aileron Italics" charset="1" panose="00000500000000000000"/>
      <p:regular r:id="rId50"/>
    </p:embeddedFont>
    <p:embeddedFont>
      <p:font typeface="Aileron Bold Italics" charset="1" panose="00000800000000000000"/>
      <p:regular r:id="rId51"/>
    </p:embeddedFont>
    <p:embeddedFont>
      <p:font typeface="Aileron Thin" charset="1" panose="00000300000000000000"/>
      <p:regular r:id="rId52"/>
    </p:embeddedFont>
    <p:embeddedFont>
      <p:font typeface="Aileron Thin Italics" charset="1" panose="00000300000000000000"/>
      <p:regular r:id="rId53"/>
    </p:embeddedFont>
    <p:embeddedFont>
      <p:font typeface="Aileron Light" charset="1" panose="00000400000000000000"/>
      <p:regular r:id="rId54"/>
    </p:embeddedFont>
    <p:embeddedFont>
      <p:font typeface="Aileron Light Italics" charset="1" panose="00000400000000000000"/>
      <p:regular r:id="rId55"/>
    </p:embeddedFont>
    <p:embeddedFont>
      <p:font typeface="Aileron Ultra-Bold" charset="1" panose="00000A00000000000000"/>
      <p:regular r:id="rId56"/>
    </p:embeddedFont>
    <p:embeddedFont>
      <p:font typeface="Aileron Ultra-Bold Italics" charset="1" panose="00000A00000000000000"/>
      <p:regular r:id="rId57"/>
    </p:embeddedFont>
    <p:embeddedFont>
      <p:font typeface="Aileron Heavy" charset="1" panose="00000A00000000000000"/>
      <p:regular r:id="rId58"/>
    </p:embeddedFont>
    <p:embeddedFont>
      <p:font typeface="Aileron Heavy Italics" charset="1" panose="00000A00000000000000"/>
      <p:regular r:id="rId59"/>
    </p:embeddedFont>
    <p:embeddedFont>
      <p:font typeface="Now" charset="1" panose="00000500000000000000"/>
      <p:regular r:id="rId60"/>
    </p:embeddedFont>
    <p:embeddedFont>
      <p:font typeface="Now Bold" charset="1" panose="00000800000000000000"/>
      <p:regular r:id="rId61"/>
    </p:embeddedFont>
    <p:embeddedFont>
      <p:font typeface="Now Thin" charset="1" panose="00000300000000000000"/>
      <p:regular r:id="rId62"/>
    </p:embeddedFont>
    <p:embeddedFont>
      <p:font typeface="Now Light" charset="1" panose="00000400000000000000"/>
      <p:regular r:id="rId63"/>
    </p:embeddedFont>
    <p:embeddedFont>
      <p:font typeface="Now Medium" charset="1" panose="00000600000000000000"/>
      <p:regular r:id="rId64"/>
    </p:embeddedFont>
    <p:embeddedFont>
      <p:font typeface="Now Heavy" charset="1" panose="00000A00000000000000"/>
      <p:regular r:id="rId65"/>
    </p:embeddedFont>
    <p:embeddedFont>
      <p:font typeface="Nourd" charset="1" panose="00000500000000000000"/>
      <p:regular r:id="rId66"/>
    </p:embeddedFont>
    <p:embeddedFont>
      <p:font typeface="Nourd Bold" charset="1" panose="00000800000000000000"/>
      <p:regular r:id="rId67"/>
    </p:embeddedFont>
    <p:embeddedFont>
      <p:font typeface="Nourd Light" charset="1" panose="00000400000000000000"/>
      <p:regular r:id="rId68"/>
    </p:embeddedFont>
    <p:embeddedFont>
      <p:font typeface="Nourd Medium" charset="1" panose="00000600000000000000"/>
      <p:regular r:id="rId69"/>
    </p:embeddedFont>
    <p:embeddedFont>
      <p:font typeface="Nourd Semi-Bold" charset="1" panose="00000700000000000000"/>
      <p:regular r:id="rId70"/>
    </p:embeddedFont>
    <p:embeddedFont>
      <p:font typeface="Nourd Heavy" charset="1" panose="00000A00000000000000"/>
      <p:regular r:id="rId71"/>
    </p:embeddedFont>
    <p:embeddedFont>
      <p:font typeface="Inter" charset="1" panose="020B0502030000000004"/>
      <p:regular r:id="rId72"/>
    </p:embeddedFont>
    <p:embeddedFont>
      <p:font typeface="Inter Bold" charset="1" panose="020B0802030000000004"/>
      <p:regular r:id="rId73"/>
    </p:embeddedFont>
    <p:embeddedFont>
      <p:font typeface="Inter Italics" charset="1" panose="020B0502030000000004"/>
      <p:regular r:id="rId74"/>
    </p:embeddedFont>
    <p:embeddedFont>
      <p:font typeface="Inter Bold Italics" charset="1" panose="020B0802030000000004"/>
      <p:regular r:id="rId75"/>
    </p:embeddedFont>
    <p:embeddedFont>
      <p:font typeface="Inter Thin" charset="1" panose="020B0A02050000000004"/>
      <p:regular r:id="rId76"/>
    </p:embeddedFont>
    <p:embeddedFont>
      <p:font typeface="Inter Thin Italics" charset="1" panose="020B0A02050000000004"/>
      <p:regular r:id="rId77"/>
    </p:embeddedFont>
    <p:embeddedFont>
      <p:font typeface="Inter Extra-Light" charset="1" panose="02000503000000020004"/>
      <p:regular r:id="rId78"/>
    </p:embeddedFont>
    <p:embeddedFont>
      <p:font typeface="Inter Light" charset="1" panose="02000503000000020004"/>
      <p:regular r:id="rId79"/>
    </p:embeddedFont>
    <p:embeddedFont>
      <p:font typeface="Inter Medium" charset="1" panose="02000503000000020004"/>
      <p:regular r:id="rId80"/>
    </p:embeddedFont>
    <p:embeddedFont>
      <p:font typeface="Inter Semi-Bold" charset="1" panose="02000503000000020004"/>
      <p:regular r:id="rId81"/>
    </p:embeddedFont>
    <p:embeddedFont>
      <p:font typeface="Inter Ultra-Bold" charset="1" panose="02000503000000020004"/>
      <p:regular r:id="rId82"/>
    </p:embeddedFont>
    <p:embeddedFont>
      <p:font typeface="Inter Heavy" charset="1" panose="02000503000000020004"/>
      <p:regular r:id="rId83"/>
    </p:embeddedFont>
    <p:embeddedFont>
      <p:font typeface="Montserrat" charset="1" panose="00000500000000000000"/>
      <p:regular r:id="rId84"/>
    </p:embeddedFont>
    <p:embeddedFont>
      <p:font typeface="Montserrat Bold" charset="1" panose="00000800000000000000"/>
      <p:regular r:id="rId85"/>
    </p:embeddedFont>
    <p:embeddedFont>
      <p:font typeface="Montserrat Italics" charset="1" panose="00000500000000000000"/>
      <p:regular r:id="rId86"/>
    </p:embeddedFont>
    <p:embeddedFont>
      <p:font typeface="Montserrat Bold Italics" charset="1" panose="00000800000000000000"/>
      <p:regular r:id="rId87"/>
    </p:embeddedFont>
    <p:embeddedFont>
      <p:font typeface="Montserrat Thin" charset="1" panose="00000300000000000000"/>
      <p:regular r:id="rId88"/>
    </p:embeddedFont>
    <p:embeddedFont>
      <p:font typeface="Montserrat Thin Italics" charset="1" panose="00000300000000000000"/>
      <p:regular r:id="rId89"/>
    </p:embeddedFont>
    <p:embeddedFont>
      <p:font typeface="Montserrat Extra-Light" charset="1" panose="00000300000000000000"/>
      <p:regular r:id="rId90"/>
    </p:embeddedFont>
    <p:embeddedFont>
      <p:font typeface="Montserrat Extra-Light Italics" charset="1" panose="00000300000000000000"/>
      <p:regular r:id="rId91"/>
    </p:embeddedFont>
    <p:embeddedFont>
      <p:font typeface="Montserrat Light" charset="1" panose="00000400000000000000"/>
      <p:regular r:id="rId92"/>
    </p:embeddedFont>
    <p:embeddedFont>
      <p:font typeface="Montserrat Light Italics" charset="1" panose="00000400000000000000"/>
      <p:regular r:id="rId93"/>
    </p:embeddedFont>
    <p:embeddedFont>
      <p:font typeface="Montserrat Medium" charset="1" panose="00000600000000000000"/>
      <p:regular r:id="rId94"/>
    </p:embeddedFont>
    <p:embeddedFont>
      <p:font typeface="Montserrat Medium Italics" charset="1" panose="00000600000000000000"/>
      <p:regular r:id="rId95"/>
    </p:embeddedFont>
    <p:embeddedFont>
      <p:font typeface="Montserrat Semi-Bold" charset="1" panose="00000700000000000000"/>
      <p:regular r:id="rId96"/>
    </p:embeddedFont>
    <p:embeddedFont>
      <p:font typeface="Montserrat Semi-Bold Italics" charset="1" panose="00000700000000000000"/>
      <p:regular r:id="rId97"/>
    </p:embeddedFont>
    <p:embeddedFont>
      <p:font typeface="Montserrat Ultra-Bold" charset="1" panose="00000900000000000000"/>
      <p:regular r:id="rId98"/>
    </p:embeddedFont>
    <p:embeddedFont>
      <p:font typeface="Montserrat Ultra-Bold Italics" charset="1" panose="00000900000000000000"/>
      <p:regular r:id="rId99"/>
    </p:embeddedFont>
    <p:embeddedFont>
      <p:font typeface="Montserrat Heavy" charset="1" panose="00000A00000000000000"/>
      <p:regular r:id="rId100"/>
    </p:embeddedFont>
    <p:embeddedFont>
      <p:font typeface="Montserrat Heavy Italics" charset="1" panose="00000A00000000000000"/>
      <p:regular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slides/slide1.xml" Type="http://schemas.openxmlformats.org/officeDocument/2006/relationships/slide"/><Relationship Id="rId103" Target="slides/slide2.xml" Type="http://schemas.openxmlformats.org/officeDocument/2006/relationships/slide"/><Relationship Id="rId104" Target="slides/slide3.xml" Type="http://schemas.openxmlformats.org/officeDocument/2006/relationships/slide"/><Relationship Id="rId105" Target="slides/slide4.xml" Type="http://schemas.openxmlformats.org/officeDocument/2006/relationships/slide"/><Relationship Id="rId106" Target="slides/slide5.xml" Type="http://schemas.openxmlformats.org/officeDocument/2006/relationships/slide"/><Relationship Id="rId107" Target="slides/slide6.xml" Type="http://schemas.openxmlformats.org/officeDocument/2006/relationships/slide"/><Relationship Id="rId108" Target="slides/slide7.xml" Type="http://schemas.openxmlformats.org/officeDocument/2006/relationships/slide"/><Relationship Id="rId109" Target="slides/slide8.xml" Type="http://schemas.openxmlformats.org/officeDocument/2006/relationships/slide"/><Relationship Id="rId11" Target="fonts/font11.fntdata" Type="http://schemas.openxmlformats.org/officeDocument/2006/relationships/font"/><Relationship Id="rId110" Target="slides/slide9.xml" Type="http://schemas.openxmlformats.org/officeDocument/2006/relationships/slide"/><Relationship Id="rId111" Target="slides/slide10.xml" Type="http://schemas.openxmlformats.org/officeDocument/2006/relationships/slide"/><Relationship Id="rId112" Target="slides/slide11.xml" Type="http://schemas.openxmlformats.org/officeDocument/2006/relationships/slide"/><Relationship Id="rId113" Target="slides/slide12.xml" Type="http://schemas.openxmlformats.org/officeDocument/2006/relationships/slide"/><Relationship Id="rId114" Target="slides/slide13.xml" Type="http://schemas.openxmlformats.org/officeDocument/2006/relationships/slide"/><Relationship Id="rId115" Target="slides/slide14.xml" Type="http://schemas.openxmlformats.org/officeDocument/2006/relationships/slide"/><Relationship Id="rId116" Target="slides/slide15.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40.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5.png" Type="http://schemas.openxmlformats.org/officeDocument/2006/relationships/image"/><Relationship Id="rId6" Target="../media/image18.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52.jpeg" Type="http://schemas.openxmlformats.org/officeDocument/2006/relationships/image"/><Relationship Id="rId6" Target="../media/image53.jpeg" Type="http://schemas.openxmlformats.org/officeDocument/2006/relationships/image"/><Relationship Id="rId7" Target="../media/image50.png" Type="http://schemas.openxmlformats.org/officeDocument/2006/relationships/image"/><Relationship Id="rId8"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18.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6.png" Type="http://schemas.openxmlformats.org/officeDocument/2006/relationships/image"/><Relationship Id="rId7" Target="../media/image46.png" Type="http://schemas.openxmlformats.org/officeDocument/2006/relationships/image"/><Relationship Id="rId8" Target="../media/image5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1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8.png" Type="http://schemas.openxmlformats.org/officeDocument/2006/relationships/image"/><Relationship Id="rId2" Target="../media/image20.pn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3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37.jpeg" Type="http://schemas.openxmlformats.org/officeDocument/2006/relationships/image"/><Relationship Id="rId12" Target="../media/image38.jpeg" Type="http://schemas.openxmlformats.org/officeDocument/2006/relationships/image"/><Relationship Id="rId13" Target="../media/image39.jpe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25.pn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8.pn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AutoShape 2" id="2"/>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3" id="3"/>
          <p:cNvSpPr/>
          <p:nvPr/>
        </p:nvSpPr>
        <p:spPr>
          <a:xfrm flipH="false" flipV="false" rot="0">
            <a:off x="-640455" y="-1892189"/>
            <a:ext cx="3021982" cy="3021982"/>
          </a:xfrm>
          <a:custGeom>
            <a:avLst/>
            <a:gdLst/>
            <a:ahLst/>
            <a:cxnLst/>
            <a:rect r="r" b="b" t="t" l="l"/>
            <a:pathLst>
              <a:path h="3021982" w="3021982">
                <a:moveTo>
                  <a:pt x="0" y="0"/>
                </a:moveTo>
                <a:lnTo>
                  <a:pt x="3021981" y="0"/>
                </a:lnTo>
                <a:lnTo>
                  <a:pt x="3021981" y="3021982"/>
                </a:lnTo>
                <a:lnTo>
                  <a:pt x="0" y="3021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91825" y="3265563"/>
            <a:ext cx="7498805" cy="1757334"/>
          </a:xfrm>
          <a:prstGeom prst="rect">
            <a:avLst/>
          </a:prstGeom>
        </p:spPr>
        <p:txBody>
          <a:bodyPr anchor="t" rtlCol="false" tIns="0" lIns="0" bIns="0" rIns="0">
            <a:spAutoFit/>
          </a:bodyPr>
          <a:lstStyle/>
          <a:p>
            <a:pPr>
              <a:lnSpc>
                <a:spcPts val="12652"/>
              </a:lnSpc>
              <a:spcBef>
                <a:spcPct val="0"/>
              </a:spcBef>
            </a:pPr>
            <a:r>
              <a:rPr lang="en-US" sz="11825">
                <a:solidFill>
                  <a:srgbClr val="EEECDE"/>
                </a:solidFill>
                <a:latin typeface="Poppins Semi-Bold"/>
              </a:rPr>
              <a:t>Welcome</a:t>
            </a:r>
          </a:p>
        </p:txBody>
      </p:sp>
      <p:grpSp>
        <p:nvGrpSpPr>
          <p:cNvPr name="Group 5" id="5"/>
          <p:cNvGrpSpPr/>
          <p:nvPr/>
        </p:nvGrpSpPr>
        <p:grpSpPr>
          <a:xfrm rot="0">
            <a:off x="10891381" y="1028700"/>
            <a:ext cx="6965711" cy="696571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00F4">
                    <a:alpha val="38000"/>
                  </a:srgbClr>
                </a:gs>
                <a:gs pos="100000">
                  <a:srgbClr val="0052FF">
                    <a:alpha val="38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4479"/>
                </a:lnSpc>
                <a:spcBef>
                  <a:spcPct val="0"/>
                </a:spcBef>
              </a:pPr>
            </a:p>
          </p:txBody>
        </p:sp>
      </p:grpSp>
      <p:sp>
        <p:nvSpPr>
          <p:cNvPr name="Freeform 8" id="8"/>
          <p:cNvSpPr/>
          <p:nvPr/>
        </p:nvSpPr>
        <p:spPr>
          <a:xfrm flipH="false" flipV="false" rot="0">
            <a:off x="10891381" y="1182935"/>
            <a:ext cx="6027647" cy="5884490"/>
          </a:xfrm>
          <a:custGeom>
            <a:avLst/>
            <a:gdLst/>
            <a:ahLst/>
            <a:cxnLst/>
            <a:rect r="r" b="b" t="t" l="l"/>
            <a:pathLst>
              <a:path h="5884490" w="6027647">
                <a:moveTo>
                  <a:pt x="0" y="0"/>
                </a:moveTo>
                <a:lnTo>
                  <a:pt x="6027647" y="0"/>
                </a:lnTo>
                <a:lnTo>
                  <a:pt x="6027647" y="5884490"/>
                </a:lnTo>
                <a:lnTo>
                  <a:pt x="0" y="5884490"/>
                </a:lnTo>
                <a:lnTo>
                  <a:pt x="0" y="0"/>
                </a:lnTo>
                <a:close/>
              </a:path>
            </a:pathLst>
          </a:custGeom>
          <a:blipFill>
            <a:blip r:embed="rId4"/>
            <a:stretch>
              <a:fillRect l="0" t="0" r="0" b="0"/>
            </a:stretch>
          </a:blipFill>
        </p:spPr>
      </p:sp>
      <p:sp>
        <p:nvSpPr>
          <p:cNvPr name="Freeform 9" id="9"/>
          <p:cNvSpPr/>
          <p:nvPr/>
        </p:nvSpPr>
        <p:spPr>
          <a:xfrm flipH="false" flipV="false" rot="0">
            <a:off x="16392003" y="1534808"/>
            <a:ext cx="1465090" cy="1465090"/>
          </a:xfrm>
          <a:custGeom>
            <a:avLst/>
            <a:gdLst/>
            <a:ahLst/>
            <a:cxnLst/>
            <a:rect r="r" b="b" t="t" l="l"/>
            <a:pathLst>
              <a:path h="1465090" w="1465090">
                <a:moveTo>
                  <a:pt x="0" y="0"/>
                </a:moveTo>
                <a:lnTo>
                  <a:pt x="1465090" y="0"/>
                </a:lnTo>
                <a:lnTo>
                  <a:pt x="1465090" y="1465090"/>
                </a:lnTo>
                <a:lnTo>
                  <a:pt x="0" y="1465090"/>
                </a:lnTo>
                <a:lnTo>
                  <a:pt x="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41259" y="5143500"/>
            <a:ext cx="10895374" cy="978465"/>
            <a:chOff x="0" y="0"/>
            <a:chExt cx="14527165" cy="1304620"/>
          </a:xfrm>
        </p:grpSpPr>
        <p:sp>
          <p:nvSpPr>
            <p:cNvPr name="TextBox 11" id="11"/>
            <p:cNvSpPr txBox="true"/>
            <p:nvPr/>
          </p:nvSpPr>
          <p:spPr>
            <a:xfrm rot="0">
              <a:off x="1997852" y="-114300"/>
              <a:ext cx="12529313" cy="1418920"/>
            </a:xfrm>
            <a:prstGeom prst="rect">
              <a:avLst/>
            </a:prstGeom>
          </p:spPr>
          <p:txBody>
            <a:bodyPr anchor="t" rtlCol="false" tIns="0" lIns="0" bIns="0" rIns="0">
              <a:spAutoFit/>
            </a:bodyPr>
            <a:lstStyle/>
            <a:p>
              <a:pPr>
                <a:lnSpc>
                  <a:spcPts val="9068"/>
                </a:lnSpc>
                <a:spcBef>
                  <a:spcPct val="0"/>
                </a:spcBef>
              </a:pPr>
              <a:r>
                <a:rPr lang="en-US" sz="6477">
                  <a:solidFill>
                    <a:srgbClr val="FFFFFF"/>
                  </a:solidFill>
                  <a:latin typeface="DM Sans"/>
                </a:rPr>
                <a:t>TEAM HORIZON</a:t>
              </a:r>
            </a:p>
          </p:txBody>
        </p:sp>
        <p:sp>
          <p:nvSpPr>
            <p:cNvPr name="Freeform 12" id="12"/>
            <p:cNvSpPr/>
            <p:nvPr/>
          </p:nvSpPr>
          <p:spPr>
            <a:xfrm flipH="false" flipV="false" rot="0">
              <a:off x="0" y="111587"/>
              <a:ext cx="1372606" cy="1081447"/>
            </a:xfrm>
            <a:custGeom>
              <a:avLst/>
              <a:gdLst/>
              <a:ahLst/>
              <a:cxnLst/>
              <a:rect r="r" b="b" t="t" l="l"/>
              <a:pathLst>
                <a:path h="1081447" w="1372606">
                  <a:moveTo>
                    <a:pt x="0" y="0"/>
                  </a:moveTo>
                  <a:lnTo>
                    <a:pt x="1372606" y="0"/>
                  </a:lnTo>
                  <a:lnTo>
                    <a:pt x="1372606" y="1081447"/>
                  </a:lnTo>
                  <a:lnTo>
                    <a:pt x="0" y="1081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1803344" y="4215139"/>
            <a:ext cx="2419645" cy="2419645"/>
          </a:xfrm>
          <a:custGeom>
            <a:avLst/>
            <a:gdLst/>
            <a:ahLst/>
            <a:cxnLst/>
            <a:rect r="r" b="b" t="t" l="l"/>
            <a:pathLst>
              <a:path h="2419645" w="2419645">
                <a:moveTo>
                  <a:pt x="0" y="0"/>
                </a:moveTo>
                <a:lnTo>
                  <a:pt x="2419644" y="0"/>
                </a:lnTo>
                <a:lnTo>
                  <a:pt x="2419644" y="2419645"/>
                </a:lnTo>
                <a:lnTo>
                  <a:pt x="0" y="241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5744535" y="3817486"/>
            <a:ext cx="11396369" cy="11396369"/>
          </a:xfrm>
          <a:custGeom>
            <a:avLst/>
            <a:gdLst/>
            <a:ahLst/>
            <a:cxnLst/>
            <a:rect r="r" b="b" t="t" l="l"/>
            <a:pathLst>
              <a:path h="11396369" w="11396369">
                <a:moveTo>
                  <a:pt x="0" y="0"/>
                </a:moveTo>
                <a:lnTo>
                  <a:pt x="11396369" y="0"/>
                </a:lnTo>
                <a:lnTo>
                  <a:pt x="11396369" y="11396369"/>
                </a:lnTo>
                <a:lnTo>
                  <a:pt x="0" y="11396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11349" y="7849471"/>
            <a:ext cx="3103173" cy="2817658"/>
          </a:xfrm>
          <a:custGeom>
            <a:avLst/>
            <a:gdLst/>
            <a:ahLst/>
            <a:cxnLst/>
            <a:rect r="r" b="b" t="t" l="l"/>
            <a:pathLst>
              <a:path h="2817658" w="3103173">
                <a:moveTo>
                  <a:pt x="0" y="0"/>
                </a:moveTo>
                <a:lnTo>
                  <a:pt x="3103174" y="0"/>
                </a:lnTo>
                <a:lnTo>
                  <a:pt x="3103174" y="2817658"/>
                </a:lnTo>
                <a:lnTo>
                  <a:pt x="0" y="2817658"/>
                </a:lnTo>
                <a:lnTo>
                  <a:pt x="0" y="0"/>
                </a:lnTo>
                <a:close/>
              </a:path>
            </a:pathLst>
          </a:custGeom>
          <a:blipFill>
            <a:blip r:embed="rId9"/>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E46CE"/>
        </a:solidFill>
      </p:bgPr>
    </p:bg>
    <p:spTree>
      <p:nvGrpSpPr>
        <p:cNvPr id="1" name=""/>
        <p:cNvGrpSpPr/>
        <p:nvPr/>
      </p:nvGrpSpPr>
      <p:grpSpPr>
        <a:xfrm>
          <a:off x="0" y="0"/>
          <a:ext cx="0" cy="0"/>
          <a:chOff x="0" y="0"/>
          <a:chExt cx="0" cy="0"/>
        </a:xfrm>
      </p:grpSpPr>
      <p:sp>
        <p:nvSpPr>
          <p:cNvPr name="Freeform 2" id="2"/>
          <p:cNvSpPr/>
          <p:nvPr/>
        </p:nvSpPr>
        <p:spPr>
          <a:xfrm flipH="false" flipV="false" rot="0">
            <a:off x="8265266" y="1495760"/>
            <a:ext cx="1976285" cy="6895438"/>
          </a:xfrm>
          <a:custGeom>
            <a:avLst/>
            <a:gdLst/>
            <a:ahLst/>
            <a:cxnLst/>
            <a:rect r="r" b="b" t="t" l="l"/>
            <a:pathLst>
              <a:path h="6895438" w="1976285">
                <a:moveTo>
                  <a:pt x="0" y="0"/>
                </a:moveTo>
                <a:lnTo>
                  <a:pt x="1976285" y="0"/>
                </a:lnTo>
                <a:lnTo>
                  <a:pt x="1976285" y="6895438"/>
                </a:lnTo>
                <a:lnTo>
                  <a:pt x="0" y="6895438"/>
                </a:lnTo>
                <a:lnTo>
                  <a:pt x="0" y="0"/>
                </a:lnTo>
                <a:close/>
              </a:path>
            </a:pathLst>
          </a:custGeom>
          <a:blipFill>
            <a:blip r:embed="rId2"/>
            <a:stretch>
              <a:fillRect l="-81" t="-382" r="-81" b="0"/>
            </a:stretch>
          </a:blipFill>
        </p:spPr>
      </p:sp>
      <p:grpSp>
        <p:nvGrpSpPr>
          <p:cNvPr name="Group 3" id="3"/>
          <p:cNvGrpSpPr/>
          <p:nvPr/>
        </p:nvGrpSpPr>
        <p:grpSpPr>
          <a:xfrm rot="0">
            <a:off x="2443321" y="1028700"/>
            <a:ext cx="3674904" cy="1905463"/>
            <a:chOff x="0" y="0"/>
            <a:chExt cx="1767275" cy="916344"/>
          </a:xfrm>
        </p:grpSpPr>
        <p:sp>
          <p:nvSpPr>
            <p:cNvPr name="Freeform 4" id="4"/>
            <p:cNvSpPr/>
            <p:nvPr/>
          </p:nvSpPr>
          <p:spPr>
            <a:xfrm flipH="false" flipV="false" rot="0">
              <a:off x="0" y="0"/>
              <a:ext cx="1767275" cy="916344"/>
            </a:xfrm>
            <a:custGeom>
              <a:avLst/>
              <a:gdLst/>
              <a:ahLst/>
              <a:cxnLst/>
              <a:rect r="r" b="b" t="t" l="l"/>
              <a:pathLst>
                <a:path h="916344" w="1767275">
                  <a:moveTo>
                    <a:pt x="77948" y="0"/>
                  </a:moveTo>
                  <a:lnTo>
                    <a:pt x="1689327" y="0"/>
                  </a:lnTo>
                  <a:cubicBezTo>
                    <a:pt x="1732376" y="0"/>
                    <a:pt x="1767275" y="34898"/>
                    <a:pt x="1767275" y="77948"/>
                  </a:cubicBezTo>
                  <a:lnTo>
                    <a:pt x="1767275" y="838396"/>
                  </a:lnTo>
                  <a:cubicBezTo>
                    <a:pt x="1767275" y="881446"/>
                    <a:pt x="1732376" y="916344"/>
                    <a:pt x="1689327" y="916344"/>
                  </a:cubicBezTo>
                  <a:lnTo>
                    <a:pt x="77948" y="916344"/>
                  </a:lnTo>
                  <a:cubicBezTo>
                    <a:pt x="34898" y="916344"/>
                    <a:pt x="0" y="881446"/>
                    <a:pt x="0" y="838396"/>
                  </a:cubicBezTo>
                  <a:lnTo>
                    <a:pt x="0" y="77948"/>
                  </a:lnTo>
                  <a:cubicBezTo>
                    <a:pt x="0" y="34898"/>
                    <a:pt x="34898" y="0"/>
                    <a:pt x="77948" y="0"/>
                  </a:cubicBezTo>
                  <a:close/>
                </a:path>
              </a:pathLst>
            </a:custGeom>
            <a:gradFill rotWithShape="true">
              <a:gsLst>
                <a:gs pos="0">
                  <a:srgbClr val="FF00F4">
                    <a:alpha val="100000"/>
                  </a:srgbClr>
                </a:gs>
                <a:gs pos="100000">
                  <a:srgbClr val="0052FF">
                    <a:alpha val="100000"/>
                  </a:srgbClr>
                </a:gs>
              </a:gsLst>
              <a:lin ang="0"/>
            </a:gra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6" id="6"/>
          <p:cNvSpPr/>
          <p:nvPr/>
        </p:nvSpPr>
        <p:spPr>
          <a:xfrm flipH="false" flipV="false" rot="0">
            <a:off x="2601094" y="1128908"/>
            <a:ext cx="1398853" cy="1690152"/>
          </a:xfrm>
          <a:custGeom>
            <a:avLst/>
            <a:gdLst/>
            <a:ahLst/>
            <a:cxnLst/>
            <a:rect r="r" b="b" t="t" l="l"/>
            <a:pathLst>
              <a:path h="1690152" w="1398853">
                <a:moveTo>
                  <a:pt x="0" y="0"/>
                </a:moveTo>
                <a:lnTo>
                  <a:pt x="1398852" y="0"/>
                </a:lnTo>
                <a:lnTo>
                  <a:pt x="1398852" y="1690151"/>
                </a:lnTo>
                <a:lnTo>
                  <a:pt x="0" y="1690151"/>
                </a:lnTo>
                <a:lnTo>
                  <a:pt x="0" y="0"/>
                </a:lnTo>
                <a:close/>
              </a:path>
            </a:pathLst>
          </a:custGeom>
          <a:blipFill>
            <a:blip r:embed="rId3"/>
            <a:stretch>
              <a:fillRect l="-13635" t="0" r="-6651" b="0"/>
            </a:stretch>
          </a:blipFill>
        </p:spPr>
      </p:sp>
      <p:sp>
        <p:nvSpPr>
          <p:cNvPr name="AutoShape 7" id="7"/>
          <p:cNvSpPr/>
          <p:nvPr/>
        </p:nvSpPr>
        <p:spPr>
          <a:xfrm>
            <a:off x="6118225" y="1981432"/>
            <a:ext cx="3402995" cy="534605"/>
          </a:xfrm>
          <a:prstGeom prst="line">
            <a:avLst/>
          </a:prstGeom>
          <a:ln cap="flat" w="47625">
            <a:solidFill>
              <a:srgbClr val="FFFFFF">
                <a:alpha val="26667"/>
              </a:srgbClr>
            </a:solidFill>
            <a:prstDash val="solid"/>
            <a:headEnd type="none" len="sm" w="sm"/>
            <a:tailEnd type="none" len="sm" w="sm"/>
          </a:ln>
        </p:spPr>
      </p:sp>
      <p:grpSp>
        <p:nvGrpSpPr>
          <p:cNvPr name="Group 8" id="8"/>
          <p:cNvGrpSpPr/>
          <p:nvPr/>
        </p:nvGrpSpPr>
        <p:grpSpPr>
          <a:xfrm rot="0">
            <a:off x="2202479" y="3953338"/>
            <a:ext cx="3994354" cy="1919480"/>
            <a:chOff x="0" y="0"/>
            <a:chExt cx="1691401" cy="812800"/>
          </a:xfrm>
        </p:grpSpPr>
        <p:sp>
          <p:nvSpPr>
            <p:cNvPr name="Freeform 9" id="9"/>
            <p:cNvSpPr/>
            <p:nvPr/>
          </p:nvSpPr>
          <p:spPr>
            <a:xfrm flipH="false" flipV="false" rot="0">
              <a:off x="0" y="0"/>
              <a:ext cx="1691401" cy="812800"/>
            </a:xfrm>
            <a:custGeom>
              <a:avLst/>
              <a:gdLst/>
              <a:ahLst/>
              <a:cxnLst/>
              <a:rect r="r" b="b" t="t" l="l"/>
              <a:pathLst>
                <a:path h="812800" w="1691401">
                  <a:moveTo>
                    <a:pt x="71714" y="0"/>
                  </a:moveTo>
                  <a:lnTo>
                    <a:pt x="1619687" y="0"/>
                  </a:lnTo>
                  <a:cubicBezTo>
                    <a:pt x="1659294" y="0"/>
                    <a:pt x="1691401" y="32107"/>
                    <a:pt x="1691401" y="71714"/>
                  </a:cubicBezTo>
                  <a:lnTo>
                    <a:pt x="1691401" y="741086"/>
                  </a:lnTo>
                  <a:cubicBezTo>
                    <a:pt x="1691401" y="780693"/>
                    <a:pt x="1659294" y="812800"/>
                    <a:pt x="1619687" y="812800"/>
                  </a:cubicBezTo>
                  <a:lnTo>
                    <a:pt x="71714" y="812800"/>
                  </a:lnTo>
                  <a:cubicBezTo>
                    <a:pt x="32107" y="812800"/>
                    <a:pt x="0" y="780693"/>
                    <a:pt x="0" y="741086"/>
                  </a:cubicBezTo>
                  <a:lnTo>
                    <a:pt x="0" y="71714"/>
                  </a:lnTo>
                  <a:cubicBezTo>
                    <a:pt x="0" y="32107"/>
                    <a:pt x="32107" y="0"/>
                    <a:pt x="71714" y="0"/>
                  </a:cubicBezTo>
                  <a:close/>
                </a:path>
              </a:pathLst>
            </a:custGeom>
            <a:gradFill rotWithShape="true">
              <a:gsLst>
                <a:gs pos="0">
                  <a:srgbClr val="FF00F4">
                    <a:alpha val="100000"/>
                  </a:srgbClr>
                </a:gs>
                <a:gs pos="100000">
                  <a:srgbClr val="0052FF">
                    <a:alpha val="100000"/>
                  </a:srgbClr>
                </a:gs>
              </a:gsLst>
              <a:lin ang="0"/>
            </a:gra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AutoShape 11" id="11"/>
          <p:cNvSpPr/>
          <p:nvPr/>
        </p:nvSpPr>
        <p:spPr>
          <a:xfrm>
            <a:off x="6196833" y="4913078"/>
            <a:ext cx="2947167" cy="537903"/>
          </a:xfrm>
          <a:prstGeom prst="line">
            <a:avLst/>
          </a:prstGeom>
          <a:ln cap="flat" w="47625">
            <a:solidFill>
              <a:srgbClr val="3EDAD8">
                <a:alpha val="26667"/>
              </a:srgbClr>
            </a:solidFill>
            <a:prstDash val="solid"/>
            <a:headEnd type="none" len="sm" w="sm"/>
            <a:tailEnd type="none" len="sm" w="sm"/>
          </a:ln>
        </p:spPr>
      </p:sp>
      <p:grpSp>
        <p:nvGrpSpPr>
          <p:cNvPr name="Group 12" id="12"/>
          <p:cNvGrpSpPr/>
          <p:nvPr/>
        </p:nvGrpSpPr>
        <p:grpSpPr>
          <a:xfrm rot="0">
            <a:off x="2388219" y="6643130"/>
            <a:ext cx="3785107" cy="1818927"/>
            <a:chOff x="0" y="0"/>
            <a:chExt cx="1691401" cy="812800"/>
          </a:xfrm>
        </p:grpSpPr>
        <p:sp>
          <p:nvSpPr>
            <p:cNvPr name="Freeform 13" id="13"/>
            <p:cNvSpPr/>
            <p:nvPr/>
          </p:nvSpPr>
          <p:spPr>
            <a:xfrm flipH="false" flipV="false" rot="0">
              <a:off x="0" y="0"/>
              <a:ext cx="1691401" cy="812800"/>
            </a:xfrm>
            <a:custGeom>
              <a:avLst/>
              <a:gdLst/>
              <a:ahLst/>
              <a:cxnLst/>
              <a:rect r="r" b="b" t="t" l="l"/>
              <a:pathLst>
                <a:path h="812800" w="1691401">
                  <a:moveTo>
                    <a:pt x="75678" y="0"/>
                  </a:moveTo>
                  <a:lnTo>
                    <a:pt x="1615723" y="0"/>
                  </a:lnTo>
                  <a:cubicBezTo>
                    <a:pt x="1635794" y="0"/>
                    <a:pt x="1655043" y="7973"/>
                    <a:pt x="1669236" y="22166"/>
                  </a:cubicBezTo>
                  <a:cubicBezTo>
                    <a:pt x="1683428" y="36358"/>
                    <a:pt x="1691401" y="55607"/>
                    <a:pt x="1691401" y="75678"/>
                  </a:cubicBezTo>
                  <a:lnTo>
                    <a:pt x="1691401" y="737122"/>
                  </a:lnTo>
                  <a:cubicBezTo>
                    <a:pt x="1691401" y="757193"/>
                    <a:pt x="1683428" y="776442"/>
                    <a:pt x="1669236" y="790634"/>
                  </a:cubicBezTo>
                  <a:cubicBezTo>
                    <a:pt x="1655043" y="804827"/>
                    <a:pt x="1635794" y="812800"/>
                    <a:pt x="1615723" y="812800"/>
                  </a:cubicBezTo>
                  <a:lnTo>
                    <a:pt x="75678" y="812800"/>
                  </a:lnTo>
                  <a:cubicBezTo>
                    <a:pt x="55607" y="812800"/>
                    <a:pt x="36358" y="804827"/>
                    <a:pt x="22166" y="790634"/>
                  </a:cubicBezTo>
                  <a:cubicBezTo>
                    <a:pt x="7973" y="776442"/>
                    <a:pt x="0" y="757193"/>
                    <a:pt x="0" y="737122"/>
                  </a:cubicBezTo>
                  <a:lnTo>
                    <a:pt x="0" y="75678"/>
                  </a:lnTo>
                  <a:cubicBezTo>
                    <a:pt x="0" y="55607"/>
                    <a:pt x="7973" y="36358"/>
                    <a:pt x="22166" y="22166"/>
                  </a:cubicBezTo>
                  <a:cubicBezTo>
                    <a:pt x="36358" y="7973"/>
                    <a:pt x="55607" y="0"/>
                    <a:pt x="75678" y="0"/>
                  </a:cubicBezTo>
                  <a:close/>
                </a:path>
              </a:pathLst>
            </a:custGeom>
            <a:gradFill rotWithShape="true">
              <a:gsLst>
                <a:gs pos="0">
                  <a:srgbClr val="FF00F4">
                    <a:alpha val="100000"/>
                  </a:srgbClr>
                </a:gs>
                <a:gs pos="100000">
                  <a:srgbClr val="0052FF">
                    <a:alpha val="100000"/>
                  </a:srgbClr>
                </a:gs>
              </a:gsLst>
              <a:lin ang="0"/>
            </a:gra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15" id="15"/>
          <p:cNvSpPr/>
          <p:nvPr/>
        </p:nvSpPr>
        <p:spPr>
          <a:xfrm flipH="false" flipV="false" rot="0">
            <a:off x="2333118" y="4420706"/>
            <a:ext cx="1285462" cy="984745"/>
          </a:xfrm>
          <a:custGeom>
            <a:avLst/>
            <a:gdLst/>
            <a:ahLst/>
            <a:cxnLst/>
            <a:rect r="r" b="b" t="t" l="l"/>
            <a:pathLst>
              <a:path h="984745" w="1285462">
                <a:moveTo>
                  <a:pt x="0" y="0"/>
                </a:moveTo>
                <a:lnTo>
                  <a:pt x="1285462" y="0"/>
                </a:lnTo>
                <a:lnTo>
                  <a:pt x="1285462" y="984745"/>
                </a:lnTo>
                <a:lnTo>
                  <a:pt x="0" y="984745"/>
                </a:lnTo>
                <a:lnTo>
                  <a:pt x="0" y="0"/>
                </a:lnTo>
                <a:close/>
              </a:path>
            </a:pathLst>
          </a:custGeom>
          <a:blipFill>
            <a:blip r:embed="rId4"/>
            <a:stretch>
              <a:fillRect l="-42559" t="0" r="-397" b="0"/>
            </a:stretch>
          </a:blipFill>
        </p:spPr>
      </p:sp>
      <p:sp>
        <p:nvSpPr>
          <p:cNvPr name="AutoShape 16" id="16"/>
          <p:cNvSpPr/>
          <p:nvPr/>
        </p:nvSpPr>
        <p:spPr>
          <a:xfrm flipV="true">
            <a:off x="6173326" y="7528756"/>
            <a:ext cx="2970674" cy="23838"/>
          </a:xfrm>
          <a:prstGeom prst="line">
            <a:avLst/>
          </a:prstGeom>
          <a:ln cap="flat" w="47625">
            <a:solidFill>
              <a:srgbClr val="3EDAD8">
                <a:alpha val="26667"/>
              </a:srgbClr>
            </a:solidFill>
            <a:prstDash val="solid"/>
            <a:headEnd type="none" len="sm" w="sm"/>
            <a:tailEnd type="none" len="sm" w="sm"/>
          </a:ln>
        </p:spPr>
      </p:sp>
      <p:grpSp>
        <p:nvGrpSpPr>
          <p:cNvPr name="Group 17" id="17"/>
          <p:cNvGrpSpPr/>
          <p:nvPr/>
        </p:nvGrpSpPr>
        <p:grpSpPr>
          <a:xfrm rot="0">
            <a:off x="12531190" y="1249183"/>
            <a:ext cx="4077222" cy="668607"/>
            <a:chOff x="0" y="0"/>
            <a:chExt cx="1536910" cy="252032"/>
          </a:xfrm>
        </p:grpSpPr>
        <p:sp>
          <p:nvSpPr>
            <p:cNvPr name="Freeform 18" id="18"/>
            <p:cNvSpPr/>
            <p:nvPr/>
          </p:nvSpPr>
          <p:spPr>
            <a:xfrm flipH="false" flipV="false" rot="0">
              <a:off x="0" y="0"/>
              <a:ext cx="1536909" cy="252032"/>
            </a:xfrm>
            <a:custGeom>
              <a:avLst/>
              <a:gdLst/>
              <a:ahLst/>
              <a:cxnLst/>
              <a:rect r="r" b="b" t="t" l="l"/>
              <a:pathLst>
                <a:path h="252032" w="1536909">
                  <a:moveTo>
                    <a:pt x="70256" y="0"/>
                  </a:moveTo>
                  <a:lnTo>
                    <a:pt x="1466653" y="0"/>
                  </a:lnTo>
                  <a:cubicBezTo>
                    <a:pt x="1505455" y="0"/>
                    <a:pt x="1536909" y="31455"/>
                    <a:pt x="1536909" y="70256"/>
                  </a:cubicBezTo>
                  <a:lnTo>
                    <a:pt x="1536909" y="181775"/>
                  </a:lnTo>
                  <a:cubicBezTo>
                    <a:pt x="1536909" y="200408"/>
                    <a:pt x="1529508" y="218278"/>
                    <a:pt x="1516332" y="231454"/>
                  </a:cubicBezTo>
                  <a:cubicBezTo>
                    <a:pt x="1503156" y="244630"/>
                    <a:pt x="1485286" y="252032"/>
                    <a:pt x="1466653" y="252032"/>
                  </a:cubicBezTo>
                  <a:lnTo>
                    <a:pt x="70256" y="252032"/>
                  </a:lnTo>
                  <a:cubicBezTo>
                    <a:pt x="31455" y="252032"/>
                    <a:pt x="0" y="220577"/>
                    <a:pt x="0" y="181775"/>
                  </a:cubicBezTo>
                  <a:lnTo>
                    <a:pt x="0" y="70256"/>
                  </a:lnTo>
                  <a:cubicBezTo>
                    <a:pt x="0" y="31455"/>
                    <a:pt x="31455" y="0"/>
                    <a:pt x="70256" y="0"/>
                  </a:cubicBezTo>
                  <a:close/>
                </a:path>
              </a:pathLst>
            </a:custGeom>
            <a:gradFill rotWithShape="true">
              <a:gsLst>
                <a:gs pos="0">
                  <a:srgbClr val="FF00F4">
                    <a:alpha val="100000"/>
                  </a:srgbClr>
                </a:gs>
                <a:gs pos="100000">
                  <a:srgbClr val="0052FF">
                    <a:alpha val="100000"/>
                  </a:srgbClr>
                </a:gs>
              </a:gsLst>
              <a:lin ang="0"/>
            </a:gra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0" id="20"/>
          <p:cNvGrpSpPr/>
          <p:nvPr/>
        </p:nvGrpSpPr>
        <p:grpSpPr>
          <a:xfrm rot="0">
            <a:off x="12286788" y="2983280"/>
            <a:ext cx="4106870" cy="618504"/>
            <a:chOff x="0" y="0"/>
            <a:chExt cx="1548085" cy="233145"/>
          </a:xfrm>
        </p:grpSpPr>
        <p:sp>
          <p:nvSpPr>
            <p:cNvPr name="Freeform 21" id="21"/>
            <p:cNvSpPr/>
            <p:nvPr/>
          </p:nvSpPr>
          <p:spPr>
            <a:xfrm flipH="false" flipV="false" rot="0">
              <a:off x="0" y="0"/>
              <a:ext cx="1548085" cy="233145"/>
            </a:xfrm>
            <a:custGeom>
              <a:avLst/>
              <a:gdLst/>
              <a:ahLst/>
              <a:cxnLst/>
              <a:rect r="r" b="b" t="t" l="l"/>
              <a:pathLst>
                <a:path h="233145" w="1548085">
                  <a:moveTo>
                    <a:pt x="69749" y="0"/>
                  </a:moveTo>
                  <a:lnTo>
                    <a:pt x="1478336" y="0"/>
                  </a:lnTo>
                  <a:cubicBezTo>
                    <a:pt x="1496835" y="0"/>
                    <a:pt x="1514576" y="7349"/>
                    <a:pt x="1527656" y="20429"/>
                  </a:cubicBezTo>
                  <a:cubicBezTo>
                    <a:pt x="1540737" y="33510"/>
                    <a:pt x="1548085" y="51251"/>
                    <a:pt x="1548085" y="69749"/>
                  </a:cubicBezTo>
                  <a:lnTo>
                    <a:pt x="1548085" y="163396"/>
                  </a:lnTo>
                  <a:cubicBezTo>
                    <a:pt x="1548085" y="201917"/>
                    <a:pt x="1516858" y="233145"/>
                    <a:pt x="1478336" y="233145"/>
                  </a:cubicBezTo>
                  <a:lnTo>
                    <a:pt x="69749" y="233145"/>
                  </a:lnTo>
                  <a:cubicBezTo>
                    <a:pt x="31228" y="233145"/>
                    <a:pt x="0" y="201917"/>
                    <a:pt x="0" y="163396"/>
                  </a:cubicBezTo>
                  <a:lnTo>
                    <a:pt x="0" y="69749"/>
                  </a:lnTo>
                  <a:cubicBezTo>
                    <a:pt x="0" y="31228"/>
                    <a:pt x="31228" y="0"/>
                    <a:pt x="69749" y="0"/>
                  </a:cubicBezTo>
                  <a:close/>
                </a:path>
              </a:pathLst>
            </a:custGeom>
            <a:gradFill rotWithShape="true">
              <a:gsLst>
                <a:gs pos="0">
                  <a:srgbClr val="FF00F4">
                    <a:alpha val="100000"/>
                  </a:srgbClr>
                </a:gs>
                <a:gs pos="100000">
                  <a:srgbClr val="0052FF">
                    <a:alpha val="100000"/>
                  </a:srgbClr>
                </a:gs>
              </a:gsLst>
              <a:lin ang="0"/>
            </a:gra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3" id="23"/>
          <p:cNvGrpSpPr/>
          <p:nvPr/>
        </p:nvGrpSpPr>
        <p:grpSpPr>
          <a:xfrm rot="0">
            <a:off x="12657607" y="5941346"/>
            <a:ext cx="4212115" cy="728122"/>
            <a:chOff x="0" y="0"/>
            <a:chExt cx="1587758" cy="274466"/>
          </a:xfrm>
        </p:grpSpPr>
        <p:sp>
          <p:nvSpPr>
            <p:cNvPr name="Freeform 24" id="24"/>
            <p:cNvSpPr/>
            <p:nvPr/>
          </p:nvSpPr>
          <p:spPr>
            <a:xfrm flipH="false" flipV="false" rot="0">
              <a:off x="0" y="0"/>
              <a:ext cx="1587758" cy="274466"/>
            </a:xfrm>
            <a:custGeom>
              <a:avLst/>
              <a:gdLst/>
              <a:ahLst/>
              <a:cxnLst/>
              <a:rect r="r" b="b" t="t" l="l"/>
              <a:pathLst>
                <a:path h="274466" w="1587758">
                  <a:moveTo>
                    <a:pt x="68006" y="0"/>
                  </a:moveTo>
                  <a:lnTo>
                    <a:pt x="1519751" y="0"/>
                  </a:lnTo>
                  <a:cubicBezTo>
                    <a:pt x="1537788" y="0"/>
                    <a:pt x="1555085" y="7165"/>
                    <a:pt x="1567839" y="19919"/>
                  </a:cubicBezTo>
                  <a:cubicBezTo>
                    <a:pt x="1580593" y="32672"/>
                    <a:pt x="1587758" y="49970"/>
                    <a:pt x="1587758" y="68006"/>
                  </a:cubicBezTo>
                  <a:lnTo>
                    <a:pt x="1587758" y="206459"/>
                  </a:lnTo>
                  <a:cubicBezTo>
                    <a:pt x="1587758" y="224496"/>
                    <a:pt x="1580593" y="241793"/>
                    <a:pt x="1567839" y="254547"/>
                  </a:cubicBezTo>
                  <a:cubicBezTo>
                    <a:pt x="1555085" y="267301"/>
                    <a:pt x="1537788" y="274466"/>
                    <a:pt x="1519751" y="274466"/>
                  </a:cubicBezTo>
                  <a:lnTo>
                    <a:pt x="68006" y="274466"/>
                  </a:lnTo>
                  <a:cubicBezTo>
                    <a:pt x="49970" y="274466"/>
                    <a:pt x="32672" y="267301"/>
                    <a:pt x="19919" y="254547"/>
                  </a:cubicBezTo>
                  <a:cubicBezTo>
                    <a:pt x="7165" y="241793"/>
                    <a:pt x="0" y="224496"/>
                    <a:pt x="0" y="206459"/>
                  </a:cubicBezTo>
                  <a:lnTo>
                    <a:pt x="0" y="68006"/>
                  </a:lnTo>
                  <a:cubicBezTo>
                    <a:pt x="0" y="49970"/>
                    <a:pt x="7165" y="32672"/>
                    <a:pt x="19919" y="19919"/>
                  </a:cubicBezTo>
                  <a:cubicBezTo>
                    <a:pt x="32672" y="7165"/>
                    <a:pt x="49970" y="0"/>
                    <a:pt x="68006" y="0"/>
                  </a:cubicBezTo>
                  <a:close/>
                </a:path>
              </a:pathLst>
            </a:custGeom>
            <a:gradFill rotWithShape="true">
              <a:gsLst>
                <a:gs pos="0">
                  <a:srgbClr val="FF00F4">
                    <a:alpha val="100000"/>
                  </a:srgbClr>
                </a:gs>
                <a:gs pos="100000">
                  <a:srgbClr val="0052FF">
                    <a:alpha val="100000"/>
                  </a:srgbClr>
                </a:gs>
              </a:gsLst>
              <a:lin ang="0"/>
            </a:gra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6" id="26"/>
          <p:cNvGrpSpPr/>
          <p:nvPr/>
        </p:nvGrpSpPr>
        <p:grpSpPr>
          <a:xfrm rot="0">
            <a:off x="12666986" y="6947743"/>
            <a:ext cx="4487068" cy="976730"/>
            <a:chOff x="0" y="0"/>
            <a:chExt cx="1691401" cy="368179"/>
          </a:xfrm>
        </p:grpSpPr>
        <p:sp>
          <p:nvSpPr>
            <p:cNvPr name="Freeform 27" id="27"/>
            <p:cNvSpPr/>
            <p:nvPr/>
          </p:nvSpPr>
          <p:spPr>
            <a:xfrm flipH="false" flipV="false" rot="0">
              <a:off x="0" y="0"/>
              <a:ext cx="1691401" cy="368179"/>
            </a:xfrm>
            <a:custGeom>
              <a:avLst/>
              <a:gdLst/>
              <a:ahLst/>
              <a:cxnLst/>
              <a:rect r="r" b="b" t="t" l="l"/>
              <a:pathLst>
                <a:path h="368179" w="1691401">
                  <a:moveTo>
                    <a:pt x="63839" y="0"/>
                  </a:moveTo>
                  <a:lnTo>
                    <a:pt x="1627562" y="0"/>
                  </a:lnTo>
                  <a:cubicBezTo>
                    <a:pt x="1644493" y="0"/>
                    <a:pt x="1660731" y="6726"/>
                    <a:pt x="1672703" y="18698"/>
                  </a:cubicBezTo>
                  <a:cubicBezTo>
                    <a:pt x="1684675" y="30670"/>
                    <a:pt x="1691401" y="46908"/>
                    <a:pt x="1691401" y="63839"/>
                  </a:cubicBezTo>
                  <a:lnTo>
                    <a:pt x="1691401" y="304339"/>
                  </a:lnTo>
                  <a:cubicBezTo>
                    <a:pt x="1691401" y="321271"/>
                    <a:pt x="1684675" y="337508"/>
                    <a:pt x="1672703" y="349481"/>
                  </a:cubicBezTo>
                  <a:cubicBezTo>
                    <a:pt x="1660731" y="361453"/>
                    <a:pt x="1644493" y="368179"/>
                    <a:pt x="1627562" y="368179"/>
                  </a:cubicBezTo>
                  <a:lnTo>
                    <a:pt x="63839" y="368179"/>
                  </a:lnTo>
                  <a:cubicBezTo>
                    <a:pt x="46908" y="368179"/>
                    <a:pt x="30670" y="361453"/>
                    <a:pt x="18698" y="349481"/>
                  </a:cubicBezTo>
                  <a:cubicBezTo>
                    <a:pt x="6726" y="337508"/>
                    <a:pt x="0" y="321271"/>
                    <a:pt x="0" y="304339"/>
                  </a:cubicBezTo>
                  <a:lnTo>
                    <a:pt x="0" y="63839"/>
                  </a:lnTo>
                  <a:cubicBezTo>
                    <a:pt x="0" y="46908"/>
                    <a:pt x="6726" y="30670"/>
                    <a:pt x="18698" y="18698"/>
                  </a:cubicBezTo>
                  <a:cubicBezTo>
                    <a:pt x="30670" y="6726"/>
                    <a:pt x="46908" y="0"/>
                    <a:pt x="63839" y="0"/>
                  </a:cubicBezTo>
                  <a:close/>
                </a:path>
              </a:pathLst>
            </a:custGeom>
            <a:gradFill rotWithShape="true">
              <a:gsLst>
                <a:gs pos="0">
                  <a:srgbClr val="FF00F4">
                    <a:alpha val="100000"/>
                  </a:srgbClr>
                </a:gs>
                <a:gs pos="100000">
                  <a:srgbClr val="0052FF">
                    <a:alpha val="100000"/>
                  </a:srgbClr>
                </a:gs>
              </a:gsLst>
              <a:lin ang="0"/>
            </a:gradFill>
          </p:spPr>
        </p:sp>
        <p:sp>
          <p:nvSpPr>
            <p:cNvPr name="TextBox 28" id="28"/>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AutoShape 29" id="29"/>
          <p:cNvSpPr/>
          <p:nvPr/>
        </p:nvSpPr>
        <p:spPr>
          <a:xfrm>
            <a:off x="9148276" y="6947743"/>
            <a:ext cx="3518711" cy="488365"/>
          </a:xfrm>
          <a:prstGeom prst="line">
            <a:avLst/>
          </a:prstGeom>
          <a:ln cap="flat" w="47625">
            <a:solidFill>
              <a:srgbClr val="3EDAD8">
                <a:alpha val="26667"/>
              </a:srgbClr>
            </a:solidFill>
            <a:prstDash val="solid"/>
            <a:headEnd type="none" len="sm" w="sm"/>
            <a:tailEnd type="none" len="sm" w="sm"/>
          </a:ln>
        </p:spPr>
      </p:sp>
      <p:sp>
        <p:nvSpPr>
          <p:cNvPr name="AutoShape 30" id="30"/>
          <p:cNvSpPr/>
          <p:nvPr/>
        </p:nvSpPr>
        <p:spPr>
          <a:xfrm>
            <a:off x="9530600" y="4965366"/>
            <a:ext cx="3127007" cy="1340040"/>
          </a:xfrm>
          <a:prstGeom prst="line">
            <a:avLst/>
          </a:prstGeom>
          <a:ln cap="flat" w="47625">
            <a:solidFill>
              <a:srgbClr val="3EDAD8">
                <a:alpha val="26667"/>
              </a:srgbClr>
            </a:solidFill>
            <a:prstDash val="solid"/>
            <a:headEnd type="none" len="sm" w="sm"/>
            <a:tailEnd type="none" len="sm" w="sm"/>
          </a:ln>
        </p:spPr>
      </p:sp>
      <p:sp>
        <p:nvSpPr>
          <p:cNvPr name="AutoShape 31" id="31"/>
          <p:cNvSpPr/>
          <p:nvPr/>
        </p:nvSpPr>
        <p:spPr>
          <a:xfrm flipV="true">
            <a:off x="9307065" y="3292532"/>
            <a:ext cx="2979723" cy="660807"/>
          </a:xfrm>
          <a:prstGeom prst="line">
            <a:avLst/>
          </a:prstGeom>
          <a:ln cap="flat" w="47625">
            <a:solidFill>
              <a:srgbClr val="3EDAD8">
                <a:alpha val="26667"/>
              </a:srgbClr>
            </a:solidFill>
            <a:prstDash val="solid"/>
            <a:headEnd type="none" len="sm" w="sm"/>
            <a:tailEnd type="none" len="sm" w="sm"/>
          </a:ln>
        </p:spPr>
      </p:sp>
      <p:sp>
        <p:nvSpPr>
          <p:cNvPr name="AutoShape 32" id="32"/>
          <p:cNvSpPr/>
          <p:nvPr/>
        </p:nvSpPr>
        <p:spPr>
          <a:xfrm flipV="true">
            <a:off x="9307065" y="1530438"/>
            <a:ext cx="3227544" cy="1599675"/>
          </a:xfrm>
          <a:prstGeom prst="line">
            <a:avLst/>
          </a:prstGeom>
          <a:ln cap="flat" w="47625">
            <a:solidFill>
              <a:srgbClr val="3EDAD8">
                <a:alpha val="26667"/>
              </a:srgbClr>
            </a:solidFill>
            <a:prstDash val="solid"/>
            <a:headEnd type="none" len="sm" w="sm"/>
            <a:tailEnd type="none" len="sm" w="sm"/>
          </a:ln>
        </p:spPr>
      </p:sp>
      <p:grpSp>
        <p:nvGrpSpPr>
          <p:cNvPr name="Group 33" id="33"/>
          <p:cNvGrpSpPr/>
          <p:nvPr/>
        </p:nvGrpSpPr>
        <p:grpSpPr>
          <a:xfrm rot="0">
            <a:off x="3809900" y="6147028"/>
            <a:ext cx="941746" cy="947379"/>
            <a:chOff x="0" y="0"/>
            <a:chExt cx="812800" cy="817662"/>
          </a:xfrm>
        </p:grpSpPr>
        <p:sp>
          <p:nvSpPr>
            <p:cNvPr name="Freeform 34" id="34"/>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4479"/>
                </a:lnSpc>
                <a:spcBef>
                  <a:spcPct val="0"/>
                </a:spcBef>
              </a:pPr>
              <a:r>
                <a:rPr lang="en-US" sz="3199">
                  <a:solidFill>
                    <a:srgbClr val="FFFFFF"/>
                  </a:solidFill>
                  <a:latin typeface="Now Bold"/>
                </a:rPr>
                <a:t>7</a:t>
              </a:r>
            </a:p>
          </p:txBody>
        </p:sp>
      </p:grpSp>
      <p:grpSp>
        <p:nvGrpSpPr>
          <p:cNvPr name="Group 36" id="36"/>
          <p:cNvGrpSpPr/>
          <p:nvPr/>
        </p:nvGrpSpPr>
        <p:grpSpPr>
          <a:xfrm rot="0">
            <a:off x="3809900" y="3479649"/>
            <a:ext cx="941746" cy="947379"/>
            <a:chOff x="0" y="0"/>
            <a:chExt cx="812800" cy="817662"/>
          </a:xfrm>
        </p:grpSpPr>
        <p:sp>
          <p:nvSpPr>
            <p:cNvPr name="Freeform 37" id="37"/>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4479"/>
                </a:lnSpc>
                <a:spcBef>
                  <a:spcPct val="0"/>
                </a:spcBef>
              </a:pPr>
              <a:r>
                <a:rPr lang="en-US" sz="3199">
                  <a:solidFill>
                    <a:srgbClr val="FFFFFF"/>
                  </a:solidFill>
                  <a:latin typeface="Now Bold"/>
                </a:rPr>
                <a:t>5</a:t>
              </a:r>
            </a:p>
          </p:txBody>
        </p:sp>
      </p:grpSp>
      <p:grpSp>
        <p:nvGrpSpPr>
          <p:cNvPr name="Group 39" id="39"/>
          <p:cNvGrpSpPr/>
          <p:nvPr/>
        </p:nvGrpSpPr>
        <p:grpSpPr>
          <a:xfrm rot="0">
            <a:off x="3999946" y="482779"/>
            <a:ext cx="941746" cy="947379"/>
            <a:chOff x="0" y="0"/>
            <a:chExt cx="812800" cy="817662"/>
          </a:xfrm>
        </p:grpSpPr>
        <p:sp>
          <p:nvSpPr>
            <p:cNvPr name="Freeform 40" id="40"/>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4479"/>
                </a:lnSpc>
                <a:spcBef>
                  <a:spcPct val="0"/>
                </a:spcBef>
              </a:pPr>
              <a:r>
                <a:rPr lang="en-US" sz="3199">
                  <a:solidFill>
                    <a:srgbClr val="FFFFFF"/>
                  </a:solidFill>
                  <a:latin typeface="Now Bold"/>
                </a:rPr>
                <a:t>1</a:t>
              </a:r>
            </a:p>
          </p:txBody>
        </p:sp>
      </p:grpSp>
      <p:grpSp>
        <p:nvGrpSpPr>
          <p:cNvPr name="Group 42" id="42"/>
          <p:cNvGrpSpPr/>
          <p:nvPr/>
        </p:nvGrpSpPr>
        <p:grpSpPr>
          <a:xfrm rot="0">
            <a:off x="15900086" y="1169025"/>
            <a:ext cx="784191" cy="788882"/>
            <a:chOff x="0" y="0"/>
            <a:chExt cx="812800" cy="817662"/>
          </a:xfrm>
        </p:grpSpPr>
        <p:sp>
          <p:nvSpPr>
            <p:cNvPr name="Freeform 43" id="43"/>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800"/>
                </a:lnSpc>
                <a:spcBef>
                  <a:spcPct val="0"/>
                </a:spcBef>
              </a:pPr>
              <a:r>
                <a:rPr lang="en-US" sz="2000">
                  <a:solidFill>
                    <a:srgbClr val="FFFFFF"/>
                  </a:solidFill>
                  <a:latin typeface="Now Bold"/>
                </a:rPr>
                <a:t>2</a:t>
              </a:r>
            </a:p>
          </p:txBody>
        </p:sp>
      </p:grpSp>
      <p:grpSp>
        <p:nvGrpSpPr>
          <p:cNvPr name="Group 45" id="45"/>
          <p:cNvGrpSpPr/>
          <p:nvPr/>
        </p:nvGrpSpPr>
        <p:grpSpPr>
          <a:xfrm rot="0">
            <a:off x="15900086" y="2976586"/>
            <a:ext cx="686479" cy="690585"/>
            <a:chOff x="0" y="0"/>
            <a:chExt cx="812800" cy="817662"/>
          </a:xfrm>
        </p:grpSpPr>
        <p:sp>
          <p:nvSpPr>
            <p:cNvPr name="Freeform 46" id="46"/>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800"/>
                </a:lnSpc>
                <a:spcBef>
                  <a:spcPct val="0"/>
                </a:spcBef>
              </a:pPr>
              <a:r>
                <a:rPr lang="en-US" sz="2000">
                  <a:solidFill>
                    <a:srgbClr val="FFFFFF"/>
                  </a:solidFill>
                  <a:latin typeface="Now Bold"/>
                </a:rPr>
                <a:t>3</a:t>
              </a:r>
            </a:p>
          </p:txBody>
        </p:sp>
      </p:grpSp>
      <p:grpSp>
        <p:nvGrpSpPr>
          <p:cNvPr name="Group 48" id="48"/>
          <p:cNvGrpSpPr/>
          <p:nvPr/>
        </p:nvGrpSpPr>
        <p:grpSpPr>
          <a:xfrm rot="0">
            <a:off x="16498904" y="5978693"/>
            <a:ext cx="655151" cy="659070"/>
            <a:chOff x="0" y="0"/>
            <a:chExt cx="812800" cy="817662"/>
          </a:xfrm>
        </p:grpSpPr>
        <p:sp>
          <p:nvSpPr>
            <p:cNvPr name="Freeform 49" id="49"/>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2800"/>
                </a:lnSpc>
                <a:spcBef>
                  <a:spcPct val="0"/>
                </a:spcBef>
              </a:pPr>
              <a:r>
                <a:rPr lang="en-US" sz="2000">
                  <a:solidFill>
                    <a:srgbClr val="FFFFFF"/>
                  </a:solidFill>
                  <a:latin typeface="Now Bold"/>
                </a:rPr>
                <a:t>4</a:t>
              </a:r>
            </a:p>
          </p:txBody>
        </p:sp>
      </p:grpSp>
      <p:grpSp>
        <p:nvGrpSpPr>
          <p:cNvPr name="Group 51" id="51"/>
          <p:cNvGrpSpPr/>
          <p:nvPr/>
        </p:nvGrpSpPr>
        <p:grpSpPr>
          <a:xfrm rot="0">
            <a:off x="16608412" y="7023409"/>
            <a:ext cx="760396" cy="764945"/>
            <a:chOff x="0" y="0"/>
            <a:chExt cx="812800" cy="817662"/>
          </a:xfrm>
        </p:grpSpPr>
        <p:sp>
          <p:nvSpPr>
            <p:cNvPr name="Freeform 52" id="52"/>
            <p:cNvSpPr/>
            <p:nvPr/>
          </p:nvSpPr>
          <p:spPr>
            <a:xfrm flipH="false" flipV="false" rot="0">
              <a:off x="0" y="0"/>
              <a:ext cx="812800" cy="817662"/>
            </a:xfrm>
            <a:custGeom>
              <a:avLst/>
              <a:gdLst/>
              <a:ahLst/>
              <a:cxnLst/>
              <a:rect r="r" b="b" t="t" l="l"/>
              <a:pathLst>
                <a:path h="817662" w="812800">
                  <a:moveTo>
                    <a:pt x="406400" y="0"/>
                  </a:moveTo>
                  <a:cubicBezTo>
                    <a:pt x="181951" y="0"/>
                    <a:pt x="0" y="183040"/>
                    <a:pt x="0" y="408831"/>
                  </a:cubicBezTo>
                  <a:cubicBezTo>
                    <a:pt x="0" y="634622"/>
                    <a:pt x="181951" y="817662"/>
                    <a:pt x="406400" y="817662"/>
                  </a:cubicBezTo>
                  <a:cubicBezTo>
                    <a:pt x="630849" y="817662"/>
                    <a:pt x="812800" y="634622"/>
                    <a:pt x="812800" y="408831"/>
                  </a:cubicBezTo>
                  <a:cubicBezTo>
                    <a:pt x="812800" y="183040"/>
                    <a:pt x="630849" y="0"/>
                    <a:pt x="406400" y="0"/>
                  </a:cubicBezTo>
                  <a:close/>
                </a:path>
              </a:pathLst>
            </a:custGeom>
            <a:gradFill rotWithShape="true">
              <a:gsLst>
                <a:gs pos="0">
                  <a:srgbClr val="87FFC2">
                    <a:alpha val="100000"/>
                  </a:srgbClr>
                </a:gs>
                <a:gs pos="100000">
                  <a:srgbClr val="0562FF">
                    <a:alpha val="100000"/>
                  </a:srgbClr>
                </a:gs>
              </a:gsLst>
              <a:lin ang="0"/>
            </a:gra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800"/>
                </a:lnSpc>
                <a:spcBef>
                  <a:spcPct val="0"/>
                </a:spcBef>
              </a:pPr>
              <a:r>
                <a:rPr lang="en-US" sz="2000">
                  <a:solidFill>
                    <a:srgbClr val="FFFFFF"/>
                  </a:solidFill>
                  <a:latin typeface="Now Bold"/>
                </a:rPr>
                <a:t>6</a:t>
              </a:r>
            </a:p>
          </p:txBody>
        </p:sp>
      </p:grpSp>
      <p:sp>
        <p:nvSpPr>
          <p:cNvPr name="Freeform 54" id="54"/>
          <p:cNvSpPr/>
          <p:nvPr/>
        </p:nvSpPr>
        <p:spPr>
          <a:xfrm flipH="false" flipV="false" rot="-5400000">
            <a:off x="14640383" y="6285639"/>
            <a:ext cx="665759" cy="4572076"/>
          </a:xfrm>
          <a:custGeom>
            <a:avLst/>
            <a:gdLst/>
            <a:ahLst/>
            <a:cxnLst/>
            <a:rect r="r" b="b" t="t" l="l"/>
            <a:pathLst>
              <a:path h="4572076" w="665759">
                <a:moveTo>
                  <a:pt x="0" y="0"/>
                </a:moveTo>
                <a:lnTo>
                  <a:pt x="665758" y="0"/>
                </a:lnTo>
                <a:lnTo>
                  <a:pt x="665758" y="4572076"/>
                </a:lnTo>
                <a:lnTo>
                  <a:pt x="0" y="4572076"/>
                </a:lnTo>
                <a:lnTo>
                  <a:pt x="0" y="0"/>
                </a:lnTo>
                <a:close/>
              </a:path>
            </a:pathLst>
          </a:custGeom>
          <a:blipFill>
            <a:blip r:embed="rId5"/>
            <a:stretch>
              <a:fillRect l="-296792" t="0" r="-289268" b="0"/>
            </a:stretch>
          </a:blipFill>
        </p:spPr>
      </p:sp>
      <p:sp>
        <p:nvSpPr>
          <p:cNvPr name="TextBox 55" id="55"/>
          <p:cNvSpPr txBox="true"/>
          <p:nvPr/>
        </p:nvSpPr>
        <p:spPr>
          <a:xfrm rot="0">
            <a:off x="3508203" y="1506358"/>
            <a:ext cx="2363088" cy="1009678"/>
          </a:xfrm>
          <a:prstGeom prst="rect">
            <a:avLst/>
          </a:prstGeom>
        </p:spPr>
        <p:txBody>
          <a:bodyPr anchor="t" rtlCol="false" tIns="0" lIns="0" bIns="0" rIns="0">
            <a:spAutoFit/>
          </a:bodyPr>
          <a:lstStyle/>
          <a:p>
            <a:pPr algn="ctr">
              <a:lnSpc>
                <a:spcPts val="2098"/>
              </a:lnSpc>
            </a:pPr>
            <a:r>
              <a:rPr lang="en-US" sz="1498">
                <a:solidFill>
                  <a:srgbClr val="FFFFFF"/>
                </a:solidFill>
                <a:latin typeface="Canva Sans Bold"/>
              </a:rPr>
              <a:t> Lightning arrester.</a:t>
            </a:r>
          </a:p>
          <a:p>
            <a:pPr algn="ctr">
              <a:lnSpc>
                <a:spcPts val="2098"/>
              </a:lnSpc>
            </a:pPr>
            <a:r>
              <a:rPr lang="en-US" sz="1498">
                <a:solidFill>
                  <a:srgbClr val="FFFFFF"/>
                </a:solidFill>
                <a:latin typeface="Canva Sans Bold"/>
              </a:rPr>
              <a:t>16 mm x 1000 mm length, 4 figure spike, with copper base plate</a:t>
            </a:r>
          </a:p>
        </p:txBody>
      </p:sp>
      <p:sp>
        <p:nvSpPr>
          <p:cNvPr name="TextBox 56" id="56"/>
          <p:cNvSpPr txBox="true"/>
          <p:nvPr/>
        </p:nvSpPr>
        <p:spPr>
          <a:xfrm rot="0">
            <a:off x="3343860" y="4493610"/>
            <a:ext cx="2653337" cy="871163"/>
          </a:xfrm>
          <a:prstGeom prst="rect">
            <a:avLst/>
          </a:prstGeom>
        </p:spPr>
        <p:txBody>
          <a:bodyPr anchor="t" rtlCol="false" tIns="0" lIns="0" bIns="0" rIns="0">
            <a:spAutoFit/>
          </a:bodyPr>
          <a:lstStyle/>
          <a:p>
            <a:pPr algn="ctr">
              <a:lnSpc>
                <a:spcPts val="2383"/>
              </a:lnSpc>
            </a:pPr>
            <a:r>
              <a:rPr lang="en-US" sz="1702">
                <a:solidFill>
                  <a:srgbClr val="FFFFFF"/>
                </a:solidFill>
                <a:latin typeface="Canva Sans Bold"/>
              </a:rPr>
              <a:t>Primary Conductor Wire.</a:t>
            </a:r>
          </a:p>
          <a:p>
            <a:pPr algn="ctr">
              <a:lnSpc>
                <a:spcPts val="2383"/>
              </a:lnSpc>
            </a:pPr>
            <a:r>
              <a:rPr lang="en-US" sz="1702">
                <a:solidFill>
                  <a:srgbClr val="FFFFFF"/>
                </a:solidFill>
                <a:latin typeface="Canva Sans Bold"/>
              </a:rPr>
              <a:t>8 m.m Smooth Wave Copper Conductor.</a:t>
            </a:r>
          </a:p>
        </p:txBody>
      </p:sp>
      <p:sp>
        <p:nvSpPr>
          <p:cNvPr name="TextBox 57" id="57"/>
          <p:cNvSpPr txBox="true"/>
          <p:nvPr/>
        </p:nvSpPr>
        <p:spPr>
          <a:xfrm rot="0">
            <a:off x="3747872" y="7431119"/>
            <a:ext cx="2123419" cy="273353"/>
          </a:xfrm>
          <a:prstGeom prst="rect">
            <a:avLst/>
          </a:prstGeom>
        </p:spPr>
        <p:txBody>
          <a:bodyPr anchor="t" rtlCol="false" tIns="0" lIns="0" bIns="0" rIns="0">
            <a:spAutoFit/>
          </a:bodyPr>
          <a:lstStyle/>
          <a:p>
            <a:pPr algn="ctr">
              <a:lnSpc>
                <a:spcPts val="2258"/>
              </a:lnSpc>
            </a:pPr>
            <a:r>
              <a:rPr lang="en-US" sz="1613">
                <a:solidFill>
                  <a:srgbClr val="FFFFFF"/>
                </a:solidFill>
                <a:latin typeface="Canva Sans Bold"/>
              </a:rPr>
              <a:t> Grounding Ancho</a:t>
            </a:r>
            <a:r>
              <a:rPr lang="en-US" sz="1613">
                <a:solidFill>
                  <a:srgbClr val="FFFFFF"/>
                </a:solidFill>
                <a:latin typeface="Canva Sans Bold"/>
              </a:rPr>
              <a:t>r</a:t>
            </a:r>
          </a:p>
        </p:txBody>
      </p:sp>
      <p:sp>
        <p:nvSpPr>
          <p:cNvPr name="TextBox 58" id="58"/>
          <p:cNvSpPr txBox="true"/>
          <p:nvPr/>
        </p:nvSpPr>
        <p:spPr>
          <a:xfrm rot="0">
            <a:off x="13027451" y="1372172"/>
            <a:ext cx="2664285" cy="341397"/>
          </a:xfrm>
          <a:prstGeom prst="rect">
            <a:avLst/>
          </a:prstGeom>
        </p:spPr>
        <p:txBody>
          <a:bodyPr anchor="t" rtlCol="false" tIns="0" lIns="0" bIns="0" rIns="0">
            <a:spAutoFit/>
          </a:bodyPr>
          <a:lstStyle/>
          <a:p>
            <a:pPr algn="ctr">
              <a:lnSpc>
                <a:spcPts val="2707"/>
              </a:lnSpc>
            </a:pPr>
            <a:r>
              <a:rPr lang="en-US" sz="1934">
                <a:solidFill>
                  <a:srgbClr val="FFFFFF"/>
                </a:solidFill>
                <a:latin typeface="Canva Sans Bold"/>
              </a:rPr>
              <a:t>Mounting mechanism</a:t>
            </a:r>
          </a:p>
        </p:txBody>
      </p:sp>
      <p:sp>
        <p:nvSpPr>
          <p:cNvPr name="TextBox 59" id="59"/>
          <p:cNvSpPr txBox="true"/>
          <p:nvPr/>
        </p:nvSpPr>
        <p:spPr>
          <a:xfrm rot="0">
            <a:off x="12687224" y="3101538"/>
            <a:ext cx="3152553" cy="305837"/>
          </a:xfrm>
          <a:prstGeom prst="rect">
            <a:avLst/>
          </a:prstGeom>
        </p:spPr>
        <p:txBody>
          <a:bodyPr anchor="t" rtlCol="false" tIns="0" lIns="0" bIns="0" rIns="0">
            <a:spAutoFit/>
          </a:bodyPr>
          <a:lstStyle/>
          <a:p>
            <a:pPr algn="ctr">
              <a:lnSpc>
                <a:spcPts val="2567"/>
              </a:lnSpc>
            </a:pPr>
            <a:r>
              <a:rPr lang="en-US" sz="1834">
                <a:solidFill>
                  <a:srgbClr val="FFFFFF"/>
                </a:solidFill>
                <a:latin typeface="Canva Sans Bold"/>
              </a:rPr>
              <a:t>Dry bamboo / Hight gainer   </a:t>
            </a:r>
          </a:p>
        </p:txBody>
      </p:sp>
      <p:sp>
        <p:nvSpPr>
          <p:cNvPr name="TextBox 60" id="60"/>
          <p:cNvSpPr txBox="true"/>
          <p:nvPr/>
        </p:nvSpPr>
        <p:spPr>
          <a:xfrm rot="0">
            <a:off x="12923537" y="6057287"/>
            <a:ext cx="3470121" cy="348382"/>
          </a:xfrm>
          <a:prstGeom prst="rect">
            <a:avLst/>
          </a:prstGeom>
        </p:spPr>
        <p:txBody>
          <a:bodyPr anchor="t" rtlCol="false" tIns="0" lIns="0" bIns="0" rIns="0">
            <a:spAutoFit/>
          </a:bodyPr>
          <a:lstStyle/>
          <a:p>
            <a:pPr algn="ctr">
              <a:lnSpc>
                <a:spcPts val="2847"/>
              </a:lnSpc>
            </a:pPr>
            <a:r>
              <a:rPr lang="en-US" sz="2034">
                <a:solidFill>
                  <a:srgbClr val="FFFFFF"/>
                </a:solidFill>
                <a:latin typeface="Canva Sans Bold"/>
              </a:rPr>
              <a:t>Hardware Container</a:t>
            </a:r>
          </a:p>
        </p:txBody>
      </p:sp>
      <p:sp>
        <p:nvSpPr>
          <p:cNvPr name="TextBox 61" id="61"/>
          <p:cNvSpPr txBox="true"/>
          <p:nvPr/>
        </p:nvSpPr>
        <p:spPr>
          <a:xfrm rot="0">
            <a:off x="13328521" y="7046782"/>
            <a:ext cx="2889046" cy="701675"/>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Ground insulator.</a:t>
            </a:r>
          </a:p>
          <a:p>
            <a:pPr algn="ctr">
              <a:lnSpc>
                <a:spcPts val="2800"/>
              </a:lnSpc>
            </a:pPr>
            <a:r>
              <a:rPr lang="en-US" sz="2000">
                <a:solidFill>
                  <a:srgbClr val="FFFFFF"/>
                </a:solidFill>
                <a:latin typeface="Canva Sans Bold"/>
              </a:rPr>
              <a:t>2 meters PVC pipe.</a:t>
            </a:r>
          </a:p>
        </p:txBody>
      </p:sp>
      <p:sp>
        <p:nvSpPr>
          <p:cNvPr name="TextBox 62" id="62"/>
          <p:cNvSpPr txBox="true"/>
          <p:nvPr/>
        </p:nvSpPr>
        <p:spPr>
          <a:xfrm rot="0">
            <a:off x="2443321" y="9390331"/>
            <a:ext cx="12733721" cy="299720"/>
          </a:xfrm>
          <a:prstGeom prst="rect">
            <a:avLst/>
          </a:prstGeom>
        </p:spPr>
        <p:txBody>
          <a:bodyPr anchor="t" rtlCol="false" tIns="0" lIns="0" bIns="0" rIns="0">
            <a:spAutoFit/>
          </a:bodyPr>
          <a:lstStyle/>
          <a:p>
            <a:pPr marL="0" indent="0" lvl="0">
              <a:lnSpc>
                <a:spcPts val="2139"/>
              </a:lnSpc>
              <a:spcBef>
                <a:spcPct val="0"/>
              </a:spcBef>
            </a:pPr>
            <a:r>
              <a:rPr lang="en-US" sz="1999">
                <a:solidFill>
                  <a:srgbClr val="EA4336"/>
                </a:solidFill>
                <a:latin typeface="Poppins Semi-Bold"/>
              </a:rPr>
              <a:t>Lightning arrester</a:t>
            </a:r>
            <a:r>
              <a:rPr lang="en-US" sz="1999">
                <a:solidFill>
                  <a:srgbClr val="EEECDE"/>
                </a:solidFill>
                <a:latin typeface="Poppins Semi-Bold"/>
              </a:rPr>
              <a:t> used to direct the electrical energy from a lightning strike safely into the ground</a:t>
            </a:r>
          </a:p>
        </p:txBody>
      </p:sp>
      <p:sp>
        <p:nvSpPr>
          <p:cNvPr name="Freeform 63" id="63"/>
          <p:cNvSpPr/>
          <p:nvPr/>
        </p:nvSpPr>
        <p:spPr>
          <a:xfrm flipH="false" flipV="false" rot="0">
            <a:off x="-6142558" y="-4704004"/>
            <a:ext cx="10682697" cy="10682697"/>
          </a:xfrm>
          <a:custGeom>
            <a:avLst/>
            <a:gdLst/>
            <a:ahLst/>
            <a:cxnLst/>
            <a:rect r="r" b="b" t="t" l="l"/>
            <a:pathLst>
              <a:path h="10682697" w="10682697">
                <a:moveTo>
                  <a:pt x="0" y="0"/>
                </a:moveTo>
                <a:lnTo>
                  <a:pt x="10682697" y="0"/>
                </a:lnTo>
                <a:lnTo>
                  <a:pt x="10682697" y="10682697"/>
                </a:lnTo>
                <a:lnTo>
                  <a:pt x="0" y="106826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4" id="64"/>
          <p:cNvSpPr/>
          <p:nvPr/>
        </p:nvSpPr>
        <p:spPr>
          <a:xfrm flipH="false" flipV="false" rot="1365435">
            <a:off x="-1449809" y="-1068001"/>
            <a:ext cx="3544581" cy="3331151"/>
          </a:xfrm>
          <a:custGeom>
            <a:avLst/>
            <a:gdLst/>
            <a:ahLst/>
            <a:cxnLst/>
            <a:rect r="r" b="b" t="t" l="l"/>
            <a:pathLst>
              <a:path h="3331151" w="3544581">
                <a:moveTo>
                  <a:pt x="0" y="0"/>
                </a:moveTo>
                <a:lnTo>
                  <a:pt x="3544581" y="0"/>
                </a:lnTo>
                <a:lnTo>
                  <a:pt x="3544581" y="3331151"/>
                </a:lnTo>
                <a:lnTo>
                  <a:pt x="0" y="3331151"/>
                </a:lnTo>
                <a:lnTo>
                  <a:pt x="0" y="0"/>
                </a:lnTo>
                <a:close/>
              </a:path>
            </a:pathLst>
          </a:custGeom>
          <a:blipFill>
            <a:blip r:embed="rId8"/>
            <a:stretch>
              <a:fillRect l="-2234" t="-12854" r="-2234" b="0"/>
            </a:stretch>
          </a:blipFill>
        </p:spPr>
      </p:sp>
      <p:sp>
        <p:nvSpPr>
          <p:cNvPr name="Freeform 65" id="65"/>
          <p:cNvSpPr/>
          <p:nvPr/>
        </p:nvSpPr>
        <p:spPr>
          <a:xfrm flipH="false" flipV="false" rot="0">
            <a:off x="2443321" y="6691728"/>
            <a:ext cx="1256376" cy="1721730"/>
          </a:xfrm>
          <a:custGeom>
            <a:avLst/>
            <a:gdLst/>
            <a:ahLst/>
            <a:cxnLst/>
            <a:rect r="r" b="b" t="t" l="l"/>
            <a:pathLst>
              <a:path h="1721730" w="1256376">
                <a:moveTo>
                  <a:pt x="0" y="0"/>
                </a:moveTo>
                <a:lnTo>
                  <a:pt x="1256376" y="0"/>
                </a:lnTo>
                <a:lnTo>
                  <a:pt x="1256376" y="1721730"/>
                </a:lnTo>
                <a:lnTo>
                  <a:pt x="0" y="1721730"/>
                </a:lnTo>
                <a:lnTo>
                  <a:pt x="0" y="0"/>
                </a:lnTo>
                <a:close/>
              </a:path>
            </a:pathLst>
          </a:custGeom>
          <a:blipFill>
            <a:blip r:embed="rId9"/>
            <a:stretch>
              <a:fillRect l="-14369" t="-20589" r="0" b="-2596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106362">
            <a:off x="3627043" y="3629707"/>
            <a:ext cx="5148851" cy="3786178"/>
            <a:chOff x="0" y="0"/>
            <a:chExt cx="1105333" cy="812800"/>
          </a:xfrm>
        </p:grpSpPr>
        <p:sp>
          <p:nvSpPr>
            <p:cNvPr name="Freeform 3" id="3"/>
            <p:cNvSpPr/>
            <p:nvPr/>
          </p:nvSpPr>
          <p:spPr>
            <a:xfrm flipH="false" flipV="false" rot="0">
              <a:off x="0" y="0"/>
              <a:ext cx="1105333" cy="812800"/>
            </a:xfrm>
            <a:custGeom>
              <a:avLst/>
              <a:gdLst/>
              <a:ahLst/>
              <a:cxnLst/>
              <a:rect r="r" b="b" t="t" l="l"/>
              <a:pathLst>
                <a:path h="812800" w="1105333">
                  <a:moveTo>
                    <a:pt x="552666" y="0"/>
                  </a:moveTo>
                  <a:cubicBezTo>
                    <a:pt x="247437" y="0"/>
                    <a:pt x="0" y="181951"/>
                    <a:pt x="0" y="406400"/>
                  </a:cubicBezTo>
                  <a:cubicBezTo>
                    <a:pt x="0" y="630849"/>
                    <a:pt x="247437" y="812800"/>
                    <a:pt x="552666" y="812800"/>
                  </a:cubicBezTo>
                  <a:cubicBezTo>
                    <a:pt x="857895" y="812800"/>
                    <a:pt x="1105333" y="630849"/>
                    <a:pt x="1105333" y="406400"/>
                  </a:cubicBezTo>
                  <a:cubicBezTo>
                    <a:pt x="1105333" y="181951"/>
                    <a:pt x="857895" y="0"/>
                    <a:pt x="552666" y="0"/>
                  </a:cubicBezTo>
                  <a:close/>
                </a:path>
              </a:pathLst>
            </a:custGeom>
            <a:gradFill rotWithShape="true">
              <a:gsLst>
                <a:gs pos="0">
                  <a:srgbClr val="FF00F4">
                    <a:alpha val="50000"/>
                  </a:srgbClr>
                </a:gs>
                <a:gs pos="100000">
                  <a:srgbClr val="0052FF">
                    <a:alpha val="5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4479"/>
                </a:lnSpc>
                <a:spcBef>
                  <a:spcPct val="0"/>
                </a:spcBef>
              </a:pPr>
            </a:p>
          </p:txBody>
        </p:sp>
      </p:grpSp>
      <p:sp>
        <p:nvSpPr>
          <p:cNvPr name="Freeform 5" id="5"/>
          <p:cNvSpPr/>
          <p:nvPr/>
        </p:nvSpPr>
        <p:spPr>
          <a:xfrm flipH="false" flipV="false" rot="-34322">
            <a:off x="5356825" y="138906"/>
            <a:ext cx="1689288" cy="5894078"/>
          </a:xfrm>
          <a:custGeom>
            <a:avLst/>
            <a:gdLst/>
            <a:ahLst/>
            <a:cxnLst/>
            <a:rect r="r" b="b" t="t" l="l"/>
            <a:pathLst>
              <a:path h="5894078" w="1689288">
                <a:moveTo>
                  <a:pt x="0" y="0"/>
                </a:moveTo>
                <a:lnTo>
                  <a:pt x="1689288" y="0"/>
                </a:lnTo>
                <a:lnTo>
                  <a:pt x="1689288" y="5894078"/>
                </a:lnTo>
                <a:lnTo>
                  <a:pt x="0" y="5894078"/>
                </a:lnTo>
                <a:lnTo>
                  <a:pt x="0" y="0"/>
                </a:lnTo>
                <a:close/>
              </a:path>
            </a:pathLst>
          </a:custGeom>
          <a:blipFill>
            <a:blip r:embed="rId2"/>
            <a:stretch>
              <a:fillRect l="-81" t="-382" r="-81" b="0"/>
            </a:stretch>
          </a:blipFill>
        </p:spPr>
      </p:sp>
      <p:sp>
        <p:nvSpPr>
          <p:cNvPr name="Freeform 6" id="6"/>
          <p:cNvSpPr/>
          <p:nvPr/>
        </p:nvSpPr>
        <p:spPr>
          <a:xfrm flipH="false" flipV="false" rot="0">
            <a:off x="12048956" y="-5568228"/>
            <a:ext cx="10711728" cy="10711728"/>
          </a:xfrm>
          <a:custGeom>
            <a:avLst/>
            <a:gdLst/>
            <a:ahLst/>
            <a:cxnLst/>
            <a:rect r="r" b="b" t="t" l="l"/>
            <a:pathLst>
              <a:path h="10711728" w="10711728">
                <a:moveTo>
                  <a:pt x="0" y="0"/>
                </a:moveTo>
                <a:lnTo>
                  <a:pt x="10711728" y="0"/>
                </a:lnTo>
                <a:lnTo>
                  <a:pt x="10711728" y="10711728"/>
                </a:lnTo>
                <a:lnTo>
                  <a:pt x="0" y="107117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5369568" y="-3148832"/>
            <a:ext cx="5027181" cy="5156083"/>
          </a:xfrm>
          <a:custGeom>
            <a:avLst/>
            <a:gdLst/>
            <a:ahLst/>
            <a:cxnLst/>
            <a:rect r="r" b="b" t="t" l="l"/>
            <a:pathLst>
              <a:path h="5156083" w="5027181">
                <a:moveTo>
                  <a:pt x="5027181" y="0"/>
                </a:moveTo>
                <a:lnTo>
                  <a:pt x="0" y="0"/>
                </a:lnTo>
                <a:lnTo>
                  <a:pt x="0" y="5156083"/>
                </a:lnTo>
                <a:lnTo>
                  <a:pt x="5027181" y="5156083"/>
                </a:lnTo>
                <a:lnTo>
                  <a:pt x="5027181" y="0"/>
                </a:lnTo>
                <a:close/>
              </a:path>
            </a:pathLst>
          </a:custGeom>
          <a:blipFill>
            <a:blip r:embed="rId5"/>
            <a:stretch>
              <a:fillRect l="0" t="0" r="0" b="0"/>
            </a:stretch>
          </a:blipFill>
        </p:spPr>
      </p:sp>
      <p:sp>
        <p:nvSpPr>
          <p:cNvPr name="Freeform 8" id="8"/>
          <p:cNvSpPr/>
          <p:nvPr/>
        </p:nvSpPr>
        <p:spPr>
          <a:xfrm flipH="false" flipV="false" rot="0">
            <a:off x="-14364484" y="-11496740"/>
            <a:ext cx="22687393" cy="22687393"/>
          </a:xfrm>
          <a:custGeom>
            <a:avLst/>
            <a:gdLst/>
            <a:ahLst/>
            <a:cxnLst/>
            <a:rect r="r" b="b" t="t" l="l"/>
            <a:pathLst>
              <a:path h="22687393" w="22687393">
                <a:moveTo>
                  <a:pt x="0" y="0"/>
                </a:moveTo>
                <a:lnTo>
                  <a:pt x="22687393" y="0"/>
                </a:lnTo>
                <a:lnTo>
                  <a:pt x="22687393" y="22687393"/>
                </a:lnTo>
                <a:lnTo>
                  <a:pt x="0" y="22687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021292">
            <a:off x="-951717" y="-12570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6"/>
            <a:stretch>
              <a:fillRect l="0" t="0" r="-5651" b="0"/>
            </a:stretch>
          </a:blipFill>
        </p:spPr>
      </p:sp>
      <p:grpSp>
        <p:nvGrpSpPr>
          <p:cNvPr name="Group 10" id="10"/>
          <p:cNvGrpSpPr/>
          <p:nvPr/>
        </p:nvGrpSpPr>
        <p:grpSpPr>
          <a:xfrm rot="0">
            <a:off x="9875484" y="4080229"/>
            <a:ext cx="3938370" cy="1647257"/>
            <a:chOff x="0" y="0"/>
            <a:chExt cx="2770963" cy="1158979"/>
          </a:xfrm>
        </p:grpSpPr>
        <p:sp>
          <p:nvSpPr>
            <p:cNvPr name="Freeform 11" id="11"/>
            <p:cNvSpPr/>
            <p:nvPr/>
          </p:nvSpPr>
          <p:spPr>
            <a:xfrm flipH="false" flipV="false" rot="0">
              <a:off x="0" y="0"/>
              <a:ext cx="2770963" cy="1158979"/>
            </a:xfrm>
            <a:custGeom>
              <a:avLst/>
              <a:gdLst/>
              <a:ahLst/>
              <a:cxnLst/>
              <a:rect r="r" b="b" t="t" l="l"/>
              <a:pathLst>
                <a:path h="1158979" w="2770963">
                  <a:moveTo>
                    <a:pt x="72733" y="0"/>
                  </a:moveTo>
                  <a:lnTo>
                    <a:pt x="2698229" y="0"/>
                  </a:lnTo>
                  <a:cubicBezTo>
                    <a:pt x="2717520" y="0"/>
                    <a:pt x="2736020" y="7663"/>
                    <a:pt x="2749660" y="21303"/>
                  </a:cubicBezTo>
                  <a:cubicBezTo>
                    <a:pt x="2763300" y="34943"/>
                    <a:pt x="2770963" y="53443"/>
                    <a:pt x="2770963" y="72733"/>
                  </a:cubicBezTo>
                  <a:lnTo>
                    <a:pt x="2770963" y="1086246"/>
                  </a:lnTo>
                  <a:cubicBezTo>
                    <a:pt x="2770963" y="1105536"/>
                    <a:pt x="2763300" y="1124036"/>
                    <a:pt x="2749660" y="1137676"/>
                  </a:cubicBezTo>
                  <a:cubicBezTo>
                    <a:pt x="2736020" y="1151316"/>
                    <a:pt x="2717520" y="1158979"/>
                    <a:pt x="2698229" y="1158979"/>
                  </a:cubicBezTo>
                  <a:lnTo>
                    <a:pt x="72733" y="1158979"/>
                  </a:lnTo>
                  <a:cubicBezTo>
                    <a:pt x="53443" y="1158979"/>
                    <a:pt x="34943" y="1151316"/>
                    <a:pt x="21303" y="1137676"/>
                  </a:cubicBezTo>
                  <a:cubicBezTo>
                    <a:pt x="7663" y="1124036"/>
                    <a:pt x="0" y="1105536"/>
                    <a:pt x="0" y="1086246"/>
                  </a:cubicBezTo>
                  <a:lnTo>
                    <a:pt x="0" y="72733"/>
                  </a:lnTo>
                  <a:cubicBezTo>
                    <a:pt x="0" y="53443"/>
                    <a:pt x="7663" y="34943"/>
                    <a:pt x="21303" y="21303"/>
                  </a:cubicBezTo>
                  <a:cubicBezTo>
                    <a:pt x="34943" y="7663"/>
                    <a:pt x="53443" y="0"/>
                    <a:pt x="72733" y="0"/>
                  </a:cubicBezTo>
                  <a:close/>
                </a:path>
              </a:pathLst>
            </a:custGeom>
            <a:gradFill rotWithShape="true">
              <a:gsLst>
                <a:gs pos="0">
                  <a:srgbClr val="FF00F4">
                    <a:alpha val="50000"/>
                  </a:srgbClr>
                </a:gs>
                <a:gs pos="100000">
                  <a:srgbClr val="0052FF">
                    <a:alpha val="50000"/>
                  </a:srgbClr>
                </a:gs>
              </a:gsLst>
              <a:lin ang="0"/>
            </a:gra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13" id="13"/>
          <p:cNvSpPr/>
          <p:nvPr/>
        </p:nvSpPr>
        <p:spPr>
          <a:xfrm flipH="false" flipV="false" rot="0">
            <a:off x="9964023" y="4459669"/>
            <a:ext cx="1468977" cy="773623"/>
          </a:xfrm>
          <a:custGeom>
            <a:avLst/>
            <a:gdLst/>
            <a:ahLst/>
            <a:cxnLst/>
            <a:rect r="r" b="b" t="t" l="l"/>
            <a:pathLst>
              <a:path h="773623" w="1468977">
                <a:moveTo>
                  <a:pt x="0" y="0"/>
                </a:moveTo>
                <a:lnTo>
                  <a:pt x="1468978" y="0"/>
                </a:lnTo>
                <a:lnTo>
                  <a:pt x="1468978" y="773622"/>
                </a:lnTo>
                <a:lnTo>
                  <a:pt x="0" y="773622"/>
                </a:lnTo>
                <a:lnTo>
                  <a:pt x="0" y="0"/>
                </a:lnTo>
                <a:close/>
              </a:path>
            </a:pathLst>
          </a:custGeom>
          <a:blipFill>
            <a:blip r:embed="rId7"/>
            <a:stretch>
              <a:fillRect l="-7725" t="-23135" r="-4710" b="-13720"/>
            </a:stretch>
          </a:blipFill>
        </p:spPr>
      </p:sp>
      <p:grpSp>
        <p:nvGrpSpPr>
          <p:cNvPr name="Group 14" id="14"/>
          <p:cNvGrpSpPr/>
          <p:nvPr/>
        </p:nvGrpSpPr>
        <p:grpSpPr>
          <a:xfrm rot="5400000">
            <a:off x="11396934" y="5925907"/>
            <a:ext cx="1573630" cy="3533871"/>
            <a:chOff x="0" y="0"/>
            <a:chExt cx="1179082" cy="2647842"/>
          </a:xfrm>
        </p:grpSpPr>
        <p:sp>
          <p:nvSpPr>
            <p:cNvPr name="Freeform 15" id="15"/>
            <p:cNvSpPr/>
            <p:nvPr/>
          </p:nvSpPr>
          <p:spPr>
            <a:xfrm flipH="false" flipV="false" rot="0">
              <a:off x="0" y="0"/>
              <a:ext cx="1179082" cy="2647842"/>
            </a:xfrm>
            <a:custGeom>
              <a:avLst/>
              <a:gdLst/>
              <a:ahLst/>
              <a:cxnLst/>
              <a:rect r="r" b="b" t="t" l="l"/>
              <a:pathLst>
                <a:path h="2647842" w="1179082">
                  <a:moveTo>
                    <a:pt x="182032" y="0"/>
                  </a:moveTo>
                  <a:lnTo>
                    <a:pt x="997050" y="0"/>
                  </a:lnTo>
                  <a:cubicBezTo>
                    <a:pt x="1045328" y="0"/>
                    <a:pt x="1091628" y="19178"/>
                    <a:pt x="1125766" y="53316"/>
                  </a:cubicBezTo>
                  <a:cubicBezTo>
                    <a:pt x="1159904" y="87454"/>
                    <a:pt x="1179082" y="133754"/>
                    <a:pt x="1179082" y="182032"/>
                  </a:cubicBezTo>
                  <a:lnTo>
                    <a:pt x="1179082" y="2465810"/>
                  </a:lnTo>
                  <a:cubicBezTo>
                    <a:pt x="1179082" y="2514088"/>
                    <a:pt x="1159904" y="2560389"/>
                    <a:pt x="1125766" y="2594527"/>
                  </a:cubicBezTo>
                  <a:cubicBezTo>
                    <a:pt x="1091628" y="2628664"/>
                    <a:pt x="1045328" y="2647842"/>
                    <a:pt x="997050" y="2647842"/>
                  </a:cubicBezTo>
                  <a:lnTo>
                    <a:pt x="182032" y="2647842"/>
                  </a:lnTo>
                  <a:cubicBezTo>
                    <a:pt x="133754" y="2647842"/>
                    <a:pt x="87454" y="2628664"/>
                    <a:pt x="53316" y="2594527"/>
                  </a:cubicBezTo>
                  <a:cubicBezTo>
                    <a:pt x="19178" y="2560389"/>
                    <a:pt x="0" y="2514088"/>
                    <a:pt x="0" y="2465810"/>
                  </a:cubicBezTo>
                  <a:lnTo>
                    <a:pt x="0" y="182032"/>
                  </a:lnTo>
                  <a:cubicBezTo>
                    <a:pt x="0" y="133754"/>
                    <a:pt x="19178" y="87454"/>
                    <a:pt x="53316" y="53316"/>
                  </a:cubicBezTo>
                  <a:cubicBezTo>
                    <a:pt x="87454" y="19178"/>
                    <a:pt x="133754" y="0"/>
                    <a:pt x="182032" y="0"/>
                  </a:cubicBezTo>
                  <a:close/>
                </a:path>
              </a:pathLst>
            </a:custGeom>
            <a:gradFill rotWithShape="true">
              <a:gsLst>
                <a:gs pos="0">
                  <a:srgbClr val="FF00F4">
                    <a:alpha val="50000"/>
                  </a:srgbClr>
                </a:gs>
                <a:gs pos="100000">
                  <a:srgbClr val="0052FF">
                    <a:alpha val="50000"/>
                  </a:srgbClr>
                </a:gs>
              </a:gsLst>
              <a:lin ang="0"/>
            </a:gra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17" id="17"/>
          <p:cNvSpPr/>
          <p:nvPr/>
        </p:nvSpPr>
        <p:spPr>
          <a:xfrm flipH="false" flipV="false" rot="8546646">
            <a:off x="10536286" y="6703305"/>
            <a:ext cx="1154617" cy="1567408"/>
          </a:xfrm>
          <a:custGeom>
            <a:avLst/>
            <a:gdLst/>
            <a:ahLst/>
            <a:cxnLst/>
            <a:rect r="r" b="b" t="t" l="l"/>
            <a:pathLst>
              <a:path h="1567408" w="1154617">
                <a:moveTo>
                  <a:pt x="0" y="0"/>
                </a:moveTo>
                <a:lnTo>
                  <a:pt x="1154617" y="0"/>
                </a:lnTo>
                <a:lnTo>
                  <a:pt x="1154617" y="1567408"/>
                </a:lnTo>
                <a:lnTo>
                  <a:pt x="0" y="1567408"/>
                </a:lnTo>
                <a:lnTo>
                  <a:pt x="0" y="0"/>
                </a:lnTo>
                <a:close/>
              </a:path>
            </a:pathLst>
          </a:custGeom>
          <a:blipFill>
            <a:blip r:embed="rId8"/>
            <a:stretch>
              <a:fillRect l="0" t="0" r="0" b="0"/>
            </a:stretch>
          </a:blipFill>
        </p:spPr>
      </p:sp>
      <p:grpSp>
        <p:nvGrpSpPr>
          <p:cNvPr name="Group 18" id="18"/>
          <p:cNvGrpSpPr/>
          <p:nvPr/>
        </p:nvGrpSpPr>
        <p:grpSpPr>
          <a:xfrm rot="0">
            <a:off x="10416813" y="1465416"/>
            <a:ext cx="3533871" cy="1574894"/>
            <a:chOff x="0" y="0"/>
            <a:chExt cx="2004528" cy="893332"/>
          </a:xfrm>
        </p:grpSpPr>
        <p:sp>
          <p:nvSpPr>
            <p:cNvPr name="Freeform 19" id="19"/>
            <p:cNvSpPr/>
            <p:nvPr/>
          </p:nvSpPr>
          <p:spPr>
            <a:xfrm flipH="false" flipV="false" rot="0">
              <a:off x="0" y="0"/>
              <a:ext cx="2004528" cy="893332"/>
            </a:xfrm>
            <a:custGeom>
              <a:avLst/>
              <a:gdLst/>
              <a:ahLst/>
              <a:cxnLst/>
              <a:rect r="r" b="b" t="t" l="l"/>
              <a:pathLst>
                <a:path h="893332" w="2004528">
                  <a:moveTo>
                    <a:pt x="81059" y="0"/>
                  </a:moveTo>
                  <a:lnTo>
                    <a:pt x="1923470" y="0"/>
                  </a:lnTo>
                  <a:cubicBezTo>
                    <a:pt x="1968237" y="0"/>
                    <a:pt x="2004528" y="36291"/>
                    <a:pt x="2004528" y="81059"/>
                  </a:cubicBezTo>
                  <a:lnTo>
                    <a:pt x="2004528" y="812273"/>
                  </a:lnTo>
                  <a:cubicBezTo>
                    <a:pt x="2004528" y="833772"/>
                    <a:pt x="1995988" y="854389"/>
                    <a:pt x="1980787" y="869591"/>
                  </a:cubicBezTo>
                  <a:cubicBezTo>
                    <a:pt x="1965585" y="884792"/>
                    <a:pt x="1944968" y="893332"/>
                    <a:pt x="1923470" y="893332"/>
                  </a:cubicBezTo>
                  <a:lnTo>
                    <a:pt x="81059" y="893332"/>
                  </a:lnTo>
                  <a:cubicBezTo>
                    <a:pt x="59561" y="893332"/>
                    <a:pt x="38943" y="884792"/>
                    <a:pt x="23742" y="869591"/>
                  </a:cubicBezTo>
                  <a:cubicBezTo>
                    <a:pt x="8540" y="854389"/>
                    <a:pt x="0" y="833772"/>
                    <a:pt x="0" y="812273"/>
                  </a:cubicBezTo>
                  <a:lnTo>
                    <a:pt x="0" y="81059"/>
                  </a:lnTo>
                  <a:cubicBezTo>
                    <a:pt x="0" y="59561"/>
                    <a:pt x="8540" y="38943"/>
                    <a:pt x="23742" y="23742"/>
                  </a:cubicBezTo>
                  <a:cubicBezTo>
                    <a:pt x="38943" y="8540"/>
                    <a:pt x="59561" y="0"/>
                    <a:pt x="81059" y="0"/>
                  </a:cubicBezTo>
                  <a:close/>
                </a:path>
              </a:pathLst>
            </a:custGeom>
            <a:gradFill rotWithShape="true">
              <a:gsLst>
                <a:gs pos="0">
                  <a:srgbClr val="FF00F4">
                    <a:alpha val="50000"/>
                  </a:srgbClr>
                </a:gs>
                <a:gs pos="100000">
                  <a:srgbClr val="0052FF">
                    <a:alpha val="50000"/>
                  </a:srgbClr>
                </a:gs>
              </a:gsLst>
              <a:lin ang="0"/>
            </a:gradFill>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21" id="21"/>
          <p:cNvSpPr/>
          <p:nvPr/>
        </p:nvSpPr>
        <p:spPr>
          <a:xfrm flipH="false" flipV="false" rot="6950464">
            <a:off x="10504285" y="1573517"/>
            <a:ext cx="1113627" cy="1393434"/>
          </a:xfrm>
          <a:custGeom>
            <a:avLst/>
            <a:gdLst/>
            <a:ahLst/>
            <a:cxnLst/>
            <a:rect r="r" b="b" t="t" l="l"/>
            <a:pathLst>
              <a:path h="1393434" w="1113627">
                <a:moveTo>
                  <a:pt x="0" y="0"/>
                </a:moveTo>
                <a:lnTo>
                  <a:pt x="1113627" y="0"/>
                </a:lnTo>
                <a:lnTo>
                  <a:pt x="1113627" y="1393434"/>
                </a:lnTo>
                <a:lnTo>
                  <a:pt x="0" y="1393434"/>
                </a:lnTo>
                <a:lnTo>
                  <a:pt x="0" y="0"/>
                </a:lnTo>
                <a:close/>
              </a:path>
            </a:pathLst>
          </a:custGeom>
          <a:blipFill>
            <a:blip r:embed="rId9"/>
            <a:stretch>
              <a:fillRect l="-12155" t="0" r="-12970" b="0"/>
            </a:stretch>
          </a:blipFill>
        </p:spPr>
      </p:sp>
      <p:grpSp>
        <p:nvGrpSpPr>
          <p:cNvPr name="Group 22" id="22"/>
          <p:cNvGrpSpPr/>
          <p:nvPr/>
        </p:nvGrpSpPr>
        <p:grpSpPr>
          <a:xfrm rot="5400000">
            <a:off x="15565983" y="3267800"/>
            <a:ext cx="1610444" cy="3235302"/>
            <a:chOff x="0" y="0"/>
            <a:chExt cx="1206666" cy="2424132"/>
          </a:xfrm>
        </p:grpSpPr>
        <p:sp>
          <p:nvSpPr>
            <p:cNvPr name="Freeform 23" id="23"/>
            <p:cNvSpPr/>
            <p:nvPr/>
          </p:nvSpPr>
          <p:spPr>
            <a:xfrm flipH="false" flipV="false" rot="0">
              <a:off x="0" y="0"/>
              <a:ext cx="1206666" cy="2424132"/>
            </a:xfrm>
            <a:custGeom>
              <a:avLst/>
              <a:gdLst/>
              <a:ahLst/>
              <a:cxnLst/>
              <a:rect r="r" b="b" t="t" l="l"/>
              <a:pathLst>
                <a:path h="2424132" w="1206666">
                  <a:moveTo>
                    <a:pt x="177871" y="0"/>
                  </a:moveTo>
                  <a:lnTo>
                    <a:pt x="1028795" y="0"/>
                  </a:lnTo>
                  <a:cubicBezTo>
                    <a:pt x="1075969" y="0"/>
                    <a:pt x="1121211" y="18740"/>
                    <a:pt x="1154568" y="52097"/>
                  </a:cubicBezTo>
                  <a:cubicBezTo>
                    <a:pt x="1187926" y="85454"/>
                    <a:pt x="1206666" y="130697"/>
                    <a:pt x="1206666" y="177871"/>
                  </a:cubicBezTo>
                  <a:lnTo>
                    <a:pt x="1206666" y="2246261"/>
                  </a:lnTo>
                  <a:cubicBezTo>
                    <a:pt x="1206666" y="2344497"/>
                    <a:pt x="1127030" y="2424132"/>
                    <a:pt x="1028795" y="2424132"/>
                  </a:cubicBezTo>
                  <a:lnTo>
                    <a:pt x="177871" y="2424132"/>
                  </a:lnTo>
                  <a:cubicBezTo>
                    <a:pt x="79636" y="2424132"/>
                    <a:pt x="0" y="2344497"/>
                    <a:pt x="0" y="2246261"/>
                  </a:cubicBezTo>
                  <a:lnTo>
                    <a:pt x="0" y="177871"/>
                  </a:lnTo>
                  <a:cubicBezTo>
                    <a:pt x="0" y="79636"/>
                    <a:pt x="79636" y="0"/>
                    <a:pt x="177871" y="0"/>
                  </a:cubicBezTo>
                  <a:close/>
                </a:path>
              </a:pathLst>
            </a:custGeom>
            <a:gradFill rotWithShape="true">
              <a:gsLst>
                <a:gs pos="0">
                  <a:srgbClr val="FF00F4">
                    <a:alpha val="50000"/>
                  </a:srgbClr>
                </a:gs>
                <a:gs pos="100000">
                  <a:srgbClr val="0052FF">
                    <a:alpha val="50000"/>
                  </a:srgbClr>
                </a:gs>
              </a:gsLst>
              <a:lin ang="0"/>
            </a:gra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25" id="25"/>
          <p:cNvSpPr/>
          <p:nvPr/>
        </p:nvSpPr>
        <p:spPr>
          <a:xfrm flipH="false" flipV="false" rot="-76970">
            <a:off x="14878862" y="4143697"/>
            <a:ext cx="944653" cy="1423238"/>
          </a:xfrm>
          <a:custGeom>
            <a:avLst/>
            <a:gdLst/>
            <a:ahLst/>
            <a:cxnLst/>
            <a:rect r="r" b="b" t="t" l="l"/>
            <a:pathLst>
              <a:path h="1423238" w="944653">
                <a:moveTo>
                  <a:pt x="0" y="0"/>
                </a:moveTo>
                <a:lnTo>
                  <a:pt x="944654" y="0"/>
                </a:lnTo>
                <a:lnTo>
                  <a:pt x="944654" y="1423238"/>
                </a:lnTo>
                <a:lnTo>
                  <a:pt x="0" y="1423238"/>
                </a:lnTo>
                <a:lnTo>
                  <a:pt x="0" y="0"/>
                </a:lnTo>
                <a:close/>
              </a:path>
            </a:pathLst>
          </a:custGeom>
          <a:blipFill>
            <a:blip r:embed="rId10"/>
            <a:stretch>
              <a:fillRect l="-28684" t="0" r="-21977" b="0"/>
            </a:stretch>
          </a:blipFill>
        </p:spPr>
      </p:sp>
      <p:sp>
        <p:nvSpPr>
          <p:cNvPr name="AutoShape 26" id="26"/>
          <p:cNvSpPr/>
          <p:nvPr/>
        </p:nvSpPr>
        <p:spPr>
          <a:xfrm flipH="true">
            <a:off x="11844668" y="3040310"/>
            <a:ext cx="339080" cy="1039919"/>
          </a:xfrm>
          <a:prstGeom prst="line">
            <a:avLst/>
          </a:prstGeom>
          <a:ln cap="flat" w="38100">
            <a:solidFill>
              <a:srgbClr val="3EDAD8">
                <a:alpha val="60000"/>
              </a:srgbClr>
            </a:solidFill>
            <a:prstDash val="solid"/>
            <a:headEnd type="none" len="sm" w="sm"/>
            <a:tailEnd type="none" len="sm" w="sm"/>
          </a:ln>
        </p:spPr>
      </p:sp>
      <p:sp>
        <p:nvSpPr>
          <p:cNvPr name="AutoShape 27" id="27"/>
          <p:cNvSpPr/>
          <p:nvPr/>
        </p:nvSpPr>
        <p:spPr>
          <a:xfrm>
            <a:off x="11844668" y="5727486"/>
            <a:ext cx="339080" cy="1178542"/>
          </a:xfrm>
          <a:prstGeom prst="line">
            <a:avLst/>
          </a:prstGeom>
          <a:ln cap="flat" w="38100">
            <a:solidFill>
              <a:srgbClr val="3EDAD8">
                <a:alpha val="54902"/>
              </a:srgbClr>
            </a:solidFill>
            <a:prstDash val="solid"/>
            <a:headEnd type="none" len="sm" w="sm"/>
            <a:tailEnd type="none" len="sm" w="sm"/>
          </a:ln>
        </p:spPr>
      </p:sp>
      <p:sp>
        <p:nvSpPr>
          <p:cNvPr name="AutoShape 28" id="28"/>
          <p:cNvSpPr/>
          <p:nvPr/>
        </p:nvSpPr>
        <p:spPr>
          <a:xfrm flipV="true">
            <a:off x="13813853" y="4885451"/>
            <a:ext cx="939700" cy="18407"/>
          </a:xfrm>
          <a:prstGeom prst="line">
            <a:avLst/>
          </a:prstGeom>
          <a:ln cap="flat" w="38100">
            <a:solidFill>
              <a:srgbClr val="3EDAD8">
                <a:alpha val="57647"/>
              </a:srgbClr>
            </a:solidFill>
            <a:prstDash val="solid"/>
            <a:headEnd type="none" len="sm" w="sm"/>
            <a:tailEnd type="none" len="sm" w="sm"/>
          </a:ln>
        </p:spPr>
      </p:sp>
      <p:sp>
        <p:nvSpPr>
          <p:cNvPr name="TextBox 29" id="29"/>
          <p:cNvSpPr txBox="true"/>
          <p:nvPr/>
        </p:nvSpPr>
        <p:spPr>
          <a:xfrm rot="0">
            <a:off x="11589698" y="7031802"/>
            <a:ext cx="2223782" cy="1239851"/>
          </a:xfrm>
          <a:prstGeom prst="rect">
            <a:avLst/>
          </a:prstGeom>
        </p:spPr>
        <p:txBody>
          <a:bodyPr anchor="t" rtlCol="false" tIns="0" lIns="0" bIns="0" rIns="0">
            <a:spAutoFit/>
          </a:bodyPr>
          <a:lstStyle/>
          <a:p>
            <a:pPr>
              <a:lnSpc>
                <a:spcPts val="2011"/>
              </a:lnSpc>
            </a:pPr>
            <a:r>
              <a:rPr lang="en-US" sz="1436">
                <a:solidFill>
                  <a:srgbClr val="EA4336"/>
                </a:solidFill>
                <a:latin typeface="Montserrat Bold"/>
              </a:rPr>
              <a:t>High voltage transducer meter</a:t>
            </a:r>
            <a:r>
              <a:rPr lang="en-US" sz="1436">
                <a:solidFill>
                  <a:srgbClr val="FFFFFF"/>
                </a:solidFill>
                <a:latin typeface="Montserrat Bold"/>
              </a:rPr>
              <a:t> used to measuring high DC and AC voltages on Lightning</a:t>
            </a:r>
          </a:p>
        </p:txBody>
      </p:sp>
      <p:sp>
        <p:nvSpPr>
          <p:cNvPr name="TextBox 30" id="30"/>
          <p:cNvSpPr txBox="true"/>
          <p:nvPr/>
        </p:nvSpPr>
        <p:spPr>
          <a:xfrm rot="0">
            <a:off x="11589698" y="4463991"/>
            <a:ext cx="2068754" cy="744551"/>
          </a:xfrm>
          <a:prstGeom prst="rect">
            <a:avLst/>
          </a:prstGeom>
        </p:spPr>
        <p:txBody>
          <a:bodyPr anchor="t" rtlCol="false" tIns="0" lIns="0" bIns="0" rIns="0">
            <a:spAutoFit/>
          </a:bodyPr>
          <a:lstStyle/>
          <a:p>
            <a:pPr>
              <a:lnSpc>
                <a:spcPts val="2011"/>
              </a:lnSpc>
            </a:pPr>
            <a:r>
              <a:rPr lang="en-US" sz="1436">
                <a:solidFill>
                  <a:srgbClr val="EA4336"/>
                </a:solidFill>
                <a:latin typeface="Montserrat Bold"/>
              </a:rPr>
              <a:t>Node Mcu</a:t>
            </a:r>
            <a:r>
              <a:rPr lang="en-US" sz="1436">
                <a:solidFill>
                  <a:srgbClr val="FFFFFF"/>
                </a:solidFill>
                <a:latin typeface="Montserrat Bold"/>
              </a:rPr>
              <a:t> act as a core or logical unit here</a:t>
            </a:r>
          </a:p>
        </p:txBody>
      </p:sp>
      <p:sp>
        <p:nvSpPr>
          <p:cNvPr name="TextBox 31" id="31"/>
          <p:cNvSpPr txBox="true"/>
          <p:nvPr/>
        </p:nvSpPr>
        <p:spPr>
          <a:xfrm rot="0">
            <a:off x="11795587" y="1631258"/>
            <a:ext cx="2018266" cy="992201"/>
          </a:xfrm>
          <a:prstGeom prst="rect">
            <a:avLst/>
          </a:prstGeom>
        </p:spPr>
        <p:txBody>
          <a:bodyPr anchor="t" rtlCol="false" tIns="0" lIns="0" bIns="0" rIns="0">
            <a:spAutoFit/>
          </a:bodyPr>
          <a:lstStyle/>
          <a:p>
            <a:pPr>
              <a:lnSpc>
                <a:spcPts val="2011"/>
              </a:lnSpc>
            </a:pPr>
            <a:r>
              <a:rPr lang="en-US" sz="1436">
                <a:solidFill>
                  <a:srgbClr val="EA4336"/>
                </a:solidFill>
                <a:latin typeface="Montserrat Bold"/>
              </a:rPr>
              <a:t>Lora Sx1278</a:t>
            </a:r>
            <a:r>
              <a:rPr lang="en-US" sz="1436">
                <a:solidFill>
                  <a:srgbClr val="FFFFFF"/>
                </a:solidFill>
                <a:latin typeface="Montserrat Bold"/>
              </a:rPr>
              <a:t> at 433MHz used as Communication module</a:t>
            </a:r>
          </a:p>
        </p:txBody>
      </p:sp>
      <p:sp>
        <p:nvSpPr>
          <p:cNvPr name="TextBox 32" id="32"/>
          <p:cNvSpPr txBox="true"/>
          <p:nvPr/>
        </p:nvSpPr>
        <p:spPr>
          <a:xfrm rot="0">
            <a:off x="15864892" y="4578979"/>
            <a:ext cx="2018266" cy="496901"/>
          </a:xfrm>
          <a:prstGeom prst="rect">
            <a:avLst/>
          </a:prstGeom>
        </p:spPr>
        <p:txBody>
          <a:bodyPr anchor="t" rtlCol="false" tIns="0" lIns="0" bIns="0" rIns="0">
            <a:spAutoFit/>
          </a:bodyPr>
          <a:lstStyle/>
          <a:p>
            <a:pPr>
              <a:lnSpc>
                <a:spcPts val="2011"/>
              </a:lnSpc>
            </a:pPr>
            <a:r>
              <a:rPr lang="en-US" sz="1436">
                <a:solidFill>
                  <a:srgbClr val="FFFFFF"/>
                </a:solidFill>
                <a:latin typeface="Montserrat Bold"/>
              </a:rPr>
              <a:t>9v Bettery used as power source</a:t>
            </a:r>
          </a:p>
        </p:txBody>
      </p:sp>
      <p:sp>
        <p:nvSpPr>
          <p:cNvPr name="TextBox 33" id="33"/>
          <p:cNvSpPr txBox="true"/>
          <p:nvPr/>
        </p:nvSpPr>
        <p:spPr>
          <a:xfrm rot="0">
            <a:off x="354762" y="8670158"/>
            <a:ext cx="16904538" cy="1099820"/>
          </a:xfrm>
          <a:prstGeom prst="rect">
            <a:avLst/>
          </a:prstGeom>
        </p:spPr>
        <p:txBody>
          <a:bodyPr anchor="t" rtlCol="false" tIns="0" lIns="0" bIns="0" rIns="0">
            <a:spAutoFit/>
          </a:bodyPr>
          <a:lstStyle/>
          <a:p>
            <a:pPr>
              <a:lnSpc>
                <a:spcPts val="2140"/>
              </a:lnSpc>
            </a:pPr>
            <a:r>
              <a:rPr lang="en-US" sz="2000">
                <a:solidFill>
                  <a:srgbClr val="EEECDE"/>
                </a:solidFill>
                <a:latin typeface="Poppins Semi-Bold"/>
              </a:rPr>
              <a:t>Provide REAL-TIME GPS location of lightning shelter.</a:t>
            </a:r>
          </a:p>
          <a:p>
            <a:pPr>
              <a:lnSpc>
                <a:spcPts val="2140"/>
              </a:lnSpc>
            </a:pPr>
          </a:p>
          <a:p>
            <a:pPr marL="0" indent="0" lvl="0">
              <a:lnSpc>
                <a:spcPts val="2140"/>
              </a:lnSpc>
              <a:spcBef>
                <a:spcPct val="0"/>
              </a:spcBef>
            </a:pPr>
            <a:r>
              <a:rPr lang="en-US" sz="2000">
                <a:solidFill>
                  <a:srgbClr val="EEECDE"/>
                </a:solidFill>
                <a:latin typeface="Poppins Semi-Bold"/>
              </a:rPr>
              <a:t>A high-voltage transducer meter is employed to measure elevated DC and AC voltages during lightning events, with the intention of incorporating its data into an API for future use</a:t>
            </a:r>
          </a:p>
        </p:txBody>
      </p:sp>
      <p:sp>
        <p:nvSpPr>
          <p:cNvPr name="AutoShape 34" id="34"/>
          <p:cNvSpPr/>
          <p:nvPr/>
        </p:nvSpPr>
        <p:spPr>
          <a:xfrm>
            <a:off x="6201469" y="3085945"/>
            <a:ext cx="3673642" cy="1779581"/>
          </a:xfrm>
          <a:prstGeom prst="line">
            <a:avLst/>
          </a:prstGeom>
          <a:ln cap="flat" w="38100">
            <a:solidFill>
              <a:srgbClr val="3EDAD8">
                <a:alpha val="57647"/>
              </a:srgbClr>
            </a:solidFill>
            <a:prstDash val="solid"/>
            <a:headEnd type="none" len="sm" w="sm"/>
            <a:tailEnd type="none" len="sm" w="sm"/>
          </a:ln>
        </p:spPr>
      </p:sp>
      <p:sp>
        <p:nvSpPr>
          <p:cNvPr name="AutoShape 35" id="35"/>
          <p:cNvSpPr/>
          <p:nvPr/>
        </p:nvSpPr>
        <p:spPr>
          <a:xfrm>
            <a:off x="6201469" y="5143500"/>
            <a:ext cx="2121440" cy="1370330"/>
          </a:xfrm>
          <a:prstGeom prst="line">
            <a:avLst/>
          </a:prstGeom>
          <a:ln cap="flat" w="38100">
            <a:solidFill>
              <a:srgbClr val="3EDAD8">
                <a:alpha val="57647"/>
              </a:srgbClr>
            </a:solidFill>
            <a:prstDash val="solid"/>
            <a:headEnd type="none" len="sm" w="sm"/>
            <a:tailEnd type="none" len="sm" w="sm"/>
          </a:ln>
        </p:spPr>
      </p:sp>
      <p:sp>
        <p:nvSpPr>
          <p:cNvPr name="TextBox 36" id="36"/>
          <p:cNvSpPr txBox="true"/>
          <p:nvPr/>
        </p:nvSpPr>
        <p:spPr>
          <a:xfrm rot="2043903">
            <a:off x="5515811" y="5354562"/>
            <a:ext cx="4005026" cy="320675"/>
          </a:xfrm>
          <a:prstGeom prst="rect">
            <a:avLst/>
          </a:prstGeom>
        </p:spPr>
        <p:txBody>
          <a:bodyPr anchor="t" rtlCol="false" tIns="0" lIns="0" bIns="0" rIns="0">
            <a:spAutoFit/>
          </a:bodyPr>
          <a:lstStyle/>
          <a:p>
            <a:pPr algn="ctr">
              <a:lnSpc>
                <a:spcPts val="2500"/>
              </a:lnSpc>
            </a:pPr>
            <a:r>
              <a:rPr lang="en-US" sz="2000" spc="100">
                <a:solidFill>
                  <a:srgbClr val="FFFFFF"/>
                </a:solidFill>
                <a:latin typeface="League Spartan"/>
              </a:rPr>
              <a:t>10 METER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318384" y="-9024119"/>
            <a:ext cx="18939089" cy="18939089"/>
          </a:xfrm>
          <a:custGeom>
            <a:avLst/>
            <a:gdLst/>
            <a:ahLst/>
            <a:cxnLst/>
            <a:rect r="r" b="b" t="t" l="l"/>
            <a:pathLst>
              <a:path h="18939089" w="18939089">
                <a:moveTo>
                  <a:pt x="0" y="0"/>
                </a:moveTo>
                <a:lnTo>
                  <a:pt x="18939089" y="0"/>
                </a:lnTo>
                <a:lnTo>
                  <a:pt x="18939089" y="18939089"/>
                </a:lnTo>
                <a:lnTo>
                  <a:pt x="0" y="18939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80010" y="5578372"/>
            <a:ext cx="11403981" cy="11403981"/>
          </a:xfrm>
          <a:custGeom>
            <a:avLst/>
            <a:gdLst/>
            <a:ahLst/>
            <a:cxnLst/>
            <a:rect r="r" b="b" t="t" l="l"/>
            <a:pathLst>
              <a:path h="11403981" w="11403981">
                <a:moveTo>
                  <a:pt x="0" y="0"/>
                </a:moveTo>
                <a:lnTo>
                  <a:pt x="11403981" y="0"/>
                </a:lnTo>
                <a:lnTo>
                  <a:pt x="11403981" y="11403981"/>
                </a:lnTo>
                <a:lnTo>
                  <a:pt x="0" y="11403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50632" y="5584602"/>
            <a:ext cx="13824645" cy="9093589"/>
          </a:xfrm>
          <a:custGeom>
            <a:avLst/>
            <a:gdLst/>
            <a:ahLst/>
            <a:cxnLst/>
            <a:rect r="r" b="b" t="t" l="l"/>
            <a:pathLst>
              <a:path h="9093589" w="13824645">
                <a:moveTo>
                  <a:pt x="0" y="0"/>
                </a:moveTo>
                <a:lnTo>
                  <a:pt x="13824646" y="0"/>
                </a:lnTo>
                <a:lnTo>
                  <a:pt x="13824646" y="9093589"/>
                </a:lnTo>
                <a:lnTo>
                  <a:pt x="0" y="9093589"/>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1074014" y="445426"/>
            <a:ext cx="4047417" cy="8008510"/>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44" t="0" r="-44"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5" id="15"/>
          <p:cNvSpPr/>
          <p:nvPr/>
        </p:nvSpPr>
        <p:spPr>
          <a:xfrm flipH="false" flipV="false" rot="0">
            <a:off x="-8170091" y="-8197237"/>
            <a:ext cx="20028507" cy="20028507"/>
          </a:xfrm>
          <a:custGeom>
            <a:avLst/>
            <a:gdLst/>
            <a:ahLst/>
            <a:cxnLst/>
            <a:rect r="r" b="b" t="t" l="l"/>
            <a:pathLst>
              <a:path h="20028507" w="20028507">
                <a:moveTo>
                  <a:pt x="0" y="0"/>
                </a:moveTo>
                <a:lnTo>
                  <a:pt x="20028507" y="0"/>
                </a:lnTo>
                <a:lnTo>
                  <a:pt x="20028507" y="20028506"/>
                </a:lnTo>
                <a:lnTo>
                  <a:pt x="0" y="200285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844163" y="878219"/>
            <a:ext cx="5590505" cy="5521059"/>
            <a:chOff x="0" y="0"/>
            <a:chExt cx="2014869" cy="1989841"/>
          </a:xfrm>
        </p:grpSpPr>
        <p:sp>
          <p:nvSpPr>
            <p:cNvPr name="Freeform 17" id="17"/>
            <p:cNvSpPr/>
            <p:nvPr/>
          </p:nvSpPr>
          <p:spPr>
            <a:xfrm flipH="false" flipV="false" rot="0">
              <a:off x="0" y="0"/>
              <a:ext cx="2014869" cy="1989841"/>
            </a:xfrm>
            <a:custGeom>
              <a:avLst/>
              <a:gdLst/>
              <a:ahLst/>
              <a:cxnLst/>
              <a:rect r="r" b="b" t="t" l="l"/>
              <a:pathLst>
                <a:path h="1989841" w="2014869">
                  <a:moveTo>
                    <a:pt x="51239" y="0"/>
                  </a:moveTo>
                  <a:lnTo>
                    <a:pt x="1963631" y="0"/>
                  </a:lnTo>
                  <a:cubicBezTo>
                    <a:pt x="1977220" y="0"/>
                    <a:pt x="1990253" y="5398"/>
                    <a:pt x="1999862" y="15008"/>
                  </a:cubicBezTo>
                  <a:cubicBezTo>
                    <a:pt x="2009471" y="24617"/>
                    <a:pt x="2014869" y="37649"/>
                    <a:pt x="2014869" y="51239"/>
                  </a:cubicBezTo>
                  <a:lnTo>
                    <a:pt x="2014869" y="1938602"/>
                  </a:lnTo>
                  <a:cubicBezTo>
                    <a:pt x="2014869" y="1966900"/>
                    <a:pt x="1991929" y="1989841"/>
                    <a:pt x="1963631" y="1989841"/>
                  </a:cubicBezTo>
                  <a:lnTo>
                    <a:pt x="51239" y="1989841"/>
                  </a:lnTo>
                  <a:cubicBezTo>
                    <a:pt x="22940" y="1989841"/>
                    <a:pt x="0" y="1966900"/>
                    <a:pt x="0" y="1938602"/>
                  </a:cubicBezTo>
                  <a:lnTo>
                    <a:pt x="0" y="51239"/>
                  </a:lnTo>
                  <a:cubicBezTo>
                    <a:pt x="0" y="22940"/>
                    <a:pt x="22940" y="0"/>
                    <a:pt x="51239" y="0"/>
                  </a:cubicBezTo>
                  <a:close/>
                </a:path>
              </a:pathLst>
            </a:custGeom>
            <a:gradFill rotWithShape="true">
              <a:gsLst>
                <a:gs pos="0">
                  <a:srgbClr val="FF00F4">
                    <a:alpha val="50000"/>
                  </a:srgbClr>
                </a:gs>
                <a:gs pos="100000">
                  <a:srgbClr val="0052FF">
                    <a:alpha val="50000"/>
                  </a:srgbClr>
                </a:gs>
              </a:gsLst>
              <a:lin ang="0"/>
            </a:gra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19" id="19"/>
          <p:cNvGrpSpPr>
            <a:grpSpLocks noChangeAspect="true"/>
          </p:cNvGrpSpPr>
          <p:nvPr/>
        </p:nvGrpSpPr>
        <p:grpSpPr>
          <a:xfrm rot="0">
            <a:off x="947988" y="2488431"/>
            <a:ext cx="1792349" cy="1792342"/>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2499" t="0" r="-12499" b="0"/>
              </a:stretch>
            </a:blipFill>
          </p:spPr>
        </p:sp>
      </p:grpSp>
      <p:sp>
        <p:nvSpPr>
          <p:cNvPr name="TextBox 21" id="21"/>
          <p:cNvSpPr txBox="true"/>
          <p:nvPr/>
        </p:nvSpPr>
        <p:spPr>
          <a:xfrm rot="0">
            <a:off x="3043092" y="1464101"/>
            <a:ext cx="3848100" cy="2440920"/>
          </a:xfrm>
          <a:prstGeom prst="rect">
            <a:avLst/>
          </a:prstGeom>
        </p:spPr>
        <p:txBody>
          <a:bodyPr anchor="t" rtlCol="false" tIns="0" lIns="0" bIns="0" rIns="0">
            <a:spAutoFit/>
          </a:bodyPr>
          <a:lstStyle/>
          <a:p>
            <a:pPr>
              <a:lnSpc>
                <a:spcPts val="3499"/>
              </a:lnSpc>
            </a:pPr>
            <a:r>
              <a:rPr lang="en-US" sz="2499">
                <a:solidFill>
                  <a:srgbClr val="FFFFFF"/>
                </a:solidFill>
                <a:latin typeface="DM Sans Bold"/>
              </a:rPr>
              <a:t>Response Mechanism</a:t>
            </a:r>
          </a:p>
          <a:p>
            <a:pPr>
              <a:lnSpc>
                <a:spcPts val="3499"/>
              </a:lnSpc>
            </a:pPr>
          </a:p>
          <a:p>
            <a:pPr marL="0" indent="0" lvl="0">
              <a:lnSpc>
                <a:spcPts val="2522"/>
              </a:lnSpc>
              <a:spcBef>
                <a:spcPct val="0"/>
              </a:spcBef>
            </a:pPr>
            <a:r>
              <a:rPr lang="en-US" sz="1801">
                <a:solidFill>
                  <a:srgbClr val="FFFFFF"/>
                </a:solidFill>
                <a:latin typeface="DM Sans"/>
              </a:rPr>
              <a:t>Independent and reliable communication during disasters, ensuring critical information exchange when conventional systems fail.</a:t>
            </a:r>
          </a:p>
        </p:txBody>
      </p:sp>
      <p:sp>
        <p:nvSpPr>
          <p:cNvPr name="TextBox 22" id="22"/>
          <p:cNvSpPr txBox="true"/>
          <p:nvPr/>
        </p:nvSpPr>
        <p:spPr>
          <a:xfrm rot="0">
            <a:off x="3043092" y="4238604"/>
            <a:ext cx="2487451" cy="1249640"/>
          </a:xfrm>
          <a:prstGeom prst="rect">
            <a:avLst/>
          </a:prstGeom>
        </p:spPr>
        <p:txBody>
          <a:bodyPr anchor="t" rtlCol="false" tIns="0" lIns="0" bIns="0" rIns="0">
            <a:spAutoFit/>
          </a:bodyPr>
          <a:lstStyle/>
          <a:p>
            <a:pPr marL="0" indent="0" lvl="0">
              <a:lnSpc>
                <a:spcPts val="2522"/>
              </a:lnSpc>
              <a:spcBef>
                <a:spcPct val="0"/>
              </a:spcBef>
            </a:pPr>
            <a:r>
              <a:rPr lang="en-US" sz="1801">
                <a:solidFill>
                  <a:srgbClr val="EA4336"/>
                </a:solidFill>
                <a:latin typeface="DM Sans Bold"/>
              </a:rPr>
              <a:t>Lora Sx1278</a:t>
            </a:r>
            <a:r>
              <a:rPr lang="en-US" sz="1801">
                <a:solidFill>
                  <a:srgbClr val="FFFFFF"/>
                </a:solidFill>
                <a:latin typeface="DM Sans Bold"/>
              </a:rPr>
              <a:t> at 433MHz used as Communication module</a:t>
            </a:r>
          </a:p>
        </p:txBody>
      </p:sp>
      <p:grpSp>
        <p:nvGrpSpPr>
          <p:cNvPr name="Group 23" id="23"/>
          <p:cNvGrpSpPr>
            <a:grpSpLocks noChangeAspect="true"/>
          </p:cNvGrpSpPr>
          <p:nvPr/>
        </p:nvGrpSpPr>
        <p:grpSpPr>
          <a:xfrm rot="1711256">
            <a:off x="4762072" y="3547944"/>
            <a:ext cx="2669070" cy="2669060"/>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Freeform 25" id="25"/>
          <p:cNvSpPr/>
          <p:nvPr/>
        </p:nvSpPr>
        <p:spPr>
          <a:xfrm flipH="true" flipV="false" rot="0">
            <a:off x="15426231" y="-2308159"/>
            <a:ext cx="5027181" cy="5156083"/>
          </a:xfrm>
          <a:custGeom>
            <a:avLst/>
            <a:gdLst/>
            <a:ahLst/>
            <a:cxnLst/>
            <a:rect r="r" b="b" t="t" l="l"/>
            <a:pathLst>
              <a:path h="5156083" w="5027181">
                <a:moveTo>
                  <a:pt x="5027181" y="0"/>
                </a:moveTo>
                <a:lnTo>
                  <a:pt x="0" y="0"/>
                </a:lnTo>
                <a:lnTo>
                  <a:pt x="0" y="5156084"/>
                </a:lnTo>
                <a:lnTo>
                  <a:pt x="5027181" y="5156084"/>
                </a:lnTo>
                <a:lnTo>
                  <a:pt x="5027181"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0996869" y="-2813600"/>
            <a:ext cx="9671815" cy="9671815"/>
          </a:xfrm>
          <a:custGeom>
            <a:avLst/>
            <a:gdLst/>
            <a:ahLst/>
            <a:cxnLst/>
            <a:rect r="r" b="b" t="t" l="l"/>
            <a:pathLst>
              <a:path h="9671815" w="9671815">
                <a:moveTo>
                  <a:pt x="0" y="0"/>
                </a:moveTo>
                <a:lnTo>
                  <a:pt x="9671815" y="0"/>
                </a:lnTo>
                <a:lnTo>
                  <a:pt x="9671815" y="9671816"/>
                </a:lnTo>
                <a:lnTo>
                  <a:pt x="0" y="9671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5995598"/>
            <a:ext cx="5977028" cy="5977028"/>
          </a:xfrm>
          <a:custGeom>
            <a:avLst/>
            <a:gdLst/>
            <a:ahLst/>
            <a:cxnLst/>
            <a:rect r="r" b="b" t="t" l="l"/>
            <a:pathLst>
              <a:path h="5977028" w="5977028">
                <a:moveTo>
                  <a:pt x="0" y="0"/>
                </a:moveTo>
                <a:lnTo>
                  <a:pt x="5977028" y="0"/>
                </a:lnTo>
                <a:lnTo>
                  <a:pt x="5977028" y="5977028"/>
                </a:lnTo>
                <a:lnTo>
                  <a:pt x="0" y="5977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74532" y="4516749"/>
            <a:ext cx="2963351" cy="3432869"/>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flipV="true">
            <a:off x="3781815" y="4800849"/>
            <a:ext cx="0" cy="2606747"/>
          </a:xfrm>
          <a:prstGeom prst="line">
            <a:avLst/>
          </a:prstGeom>
          <a:ln cap="flat" w="9525">
            <a:solidFill>
              <a:srgbClr val="FFFFFF"/>
            </a:solidFill>
            <a:prstDash val="solid"/>
            <a:headEnd type="none" len="sm" w="sm"/>
            <a:tailEnd type="none" len="sm" w="sm"/>
          </a:ln>
        </p:spPr>
      </p:sp>
      <p:grpSp>
        <p:nvGrpSpPr>
          <p:cNvPr name="Group 7" id="7"/>
          <p:cNvGrpSpPr/>
          <p:nvPr/>
        </p:nvGrpSpPr>
        <p:grpSpPr>
          <a:xfrm rot="0">
            <a:off x="4064067" y="4516749"/>
            <a:ext cx="2963351" cy="3432869"/>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flipV="true">
            <a:off x="7416080" y="4800849"/>
            <a:ext cx="0" cy="2606747"/>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7698333" y="4516749"/>
            <a:ext cx="2963351" cy="3432869"/>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14" id="14"/>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5" id="15"/>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6" id="16"/>
          <p:cNvSpPr txBox="true"/>
          <p:nvPr/>
        </p:nvSpPr>
        <p:spPr>
          <a:xfrm rot="0">
            <a:off x="1028700" y="904875"/>
            <a:ext cx="11460718" cy="1038225"/>
          </a:xfrm>
          <a:prstGeom prst="rect">
            <a:avLst/>
          </a:prstGeom>
        </p:spPr>
        <p:txBody>
          <a:bodyPr anchor="t" rtlCol="false" tIns="0" lIns="0" bIns="0" rIns="0">
            <a:spAutoFit/>
          </a:bodyPr>
          <a:lstStyle/>
          <a:p>
            <a:pPr>
              <a:lnSpc>
                <a:spcPts val="8400"/>
              </a:lnSpc>
            </a:pPr>
            <a:r>
              <a:rPr lang="en-US" sz="6000">
                <a:solidFill>
                  <a:srgbClr val="FFFFFF"/>
                </a:solidFill>
                <a:latin typeface="Neue Machina Bold"/>
              </a:rPr>
              <a:t>System Flow of Hardware</a:t>
            </a:r>
          </a:p>
        </p:txBody>
      </p:sp>
      <p:sp>
        <p:nvSpPr>
          <p:cNvPr name="TextBox 17" id="17"/>
          <p:cNvSpPr txBox="true"/>
          <p:nvPr/>
        </p:nvSpPr>
        <p:spPr>
          <a:xfrm rot="0">
            <a:off x="710516" y="4794855"/>
            <a:ext cx="1794768" cy="680716"/>
          </a:xfrm>
          <a:prstGeom prst="rect">
            <a:avLst/>
          </a:prstGeom>
        </p:spPr>
        <p:txBody>
          <a:bodyPr anchor="t" rtlCol="false" tIns="0" lIns="0" bIns="0" rIns="0">
            <a:spAutoFit/>
          </a:bodyPr>
          <a:lstStyle/>
          <a:p>
            <a:pPr>
              <a:lnSpc>
                <a:spcPts val="5561"/>
              </a:lnSpc>
            </a:pPr>
            <a:r>
              <a:rPr lang="en-US" sz="3972">
                <a:solidFill>
                  <a:srgbClr val="FFFFFF"/>
                </a:solidFill>
                <a:latin typeface="Neue Machina Ultra-Bold"/>
              </a:rPr>
              <a:t>Step 1</a:t>
            </a:r>
          </a:p>
        </p:txBody>
      </p:sp>
      <p:sp>
        <p:nvSpPr>
          <p:cNvPr name="TextBox 18" id="18"/>
          <p:cNvSpPr txBox="true"/>
          <p:nvPr/>
        </p:nvSpPr>
        <p:spPr>
          <a:xfrm rot="0">
            <a:off x="710516" y="5746190"/>
            <a:ext cx="2065995" cy="945989"/>
          </a:xfrm>
          <a:prstGeom prst="rect">
            <a:avLst/>
          </a:prstGeom>
        </p:spPr>
        <p:txBody>
          <a:bodyPr anchor="t" rtlCol="false" tIns="0" lIns="0" bIns="0" rIns="0">
            <a:spAutoFit/>
          </a:bodyPr>
          <a:lstStyle/>
          <a:p>
            <a:pPr>
              <a:lnSpc>
                <a:spcPts val="1933"/>
              </a:lnSpc>
            </a:pPr>
            <a:r>
              <a:rPr lang="en-US" sz="1381">
                <a:solidFill>
                  <a:srgbClr val="FFFFFF"/>
                </a:solidFill>
                <a:latin typeface="Montserrat"/>
              </a:rPr>
              <a:t>Software and other hardware are connected to </a:t>
            </a:r>
          </a:p>
          <a:p>
            <a:pPr>
              <a:lnSpc>
                <a:spcPts val="1933"/>
              </a:lnSpc>
            </a:pPr>
            <a:r>
              <a:rPr lang="en-US" sz="1381">
                <a:solidFill>
                  <a:srgbClr val="EA4336"/>
                </a:solidFill>
                <a:latin typeface="Montserrat Bold"/>
              </a:rPr>
              <a:t>Node Mcu</a:t>
            </a:r>
          </a:p>
        </p:txBody>
      </p:sp>
      <p:sp>
        <p:nvSpPr>
          <p:cNvPr name="TextBox 19" id="19"/>
          <p:cNvSpPr txBox="true"/>
          <p:nvPr/>
        </p:nvSpPr>
        <p:spPr>
          <a:xfrm rot="0">
            <a:off x="4300052" y="4794855"/>
            <a:ext cx="1794768" cy="680716"/>
          </a:xfrm>
          <a:prstGeom prst="rect">
            <a:avLst/>
          </a:prstGeom>
        </p:spPr>
        <p:txBody>
          <a:bodyPr anchor="t" rtlCol="false" tIns="0" lIns="0" bIns="0" rIns="0">
            <a:spAutoFit/>
          </a:bodyPr>
          <a:lstStyle/>
          <a:p>
            <a:pPr>
              <a:lnSpc>
                <a:spcPts val="5561"/>
              </a:lnSpc>
            </a:pPr>
            <a:r>
              <a:rPr lang="en-US" sz="3972">
                <a:solidFill>
                  <a:srgbClr val="FFFFFF"/>
                </a:solidFill>
                <a:latin typeface="Neue Machina Ultra-Bold"/>
              </a:rPr>
              <a:t>Step 2</a:t>
            </a:r>
          </a:p>
        </p:txBody>
      </p:sp>
      <p:sp>
        <p:nvSpPr>
          <p:cNvPr name="TextBox 20" id="20"/>
          <p:cNvSpPr txBox="true"/>
          <p:nvPr/>
        </p:nvSpPr>
        <p:spPr>
          <a:xfrm rot="0">
            <a:off x="4300052" y="5732155"/>
            <a:ext cx="1849086" cy="1210547"/>
          </a:xfrm>
          <a:prstGeom prst="rect">
            <a:avLst/>
          </a:prstGeom>
        </p:spPr>
        <p:txBody>
          <a:bodyPr anchor="t" rtlCol="false" tIns="0" lIns="0" bIns="0" rIns="0">
            <a:spAutoFit/>
          </a:bodyPr>
          <a:lstStyle/>
          <a:p>
            <a:pPr>
              <a:lnSpc>
                <a:spcPts val="1933"/>
              </a:lnSpc>
            </a:pPr>
            <a:r>
              <a:rPr lang="en-US" sz="1381">
                <a:solidFill>
                  <a:srgbClr val="FFFFFF"/>
                </a:solidFill>
                <a:latin typeface="Montserrat"/>
              </a:rPr>
              <a:t>Connected to node mcu as Communication module</a:t>
            </a:r>
          </a:p>
          <a:p>
            <a:pPr>
              <a:lnSpc>
                <a:spcPts val="1933"/>
              </a:lnSpc>
            </a:pPr>
          </a:p>
        </p:txBody>
      </p:sp>
      <p:sp>
        <p:nvSpPr>
          <p:cNvPr name="TextBox 21" id="21"/>
          <p:cNvSpPr txBox="true"/>
          <p:nvPr/>
        </p:nvSpPr>
        <p:spPr>
          <a:xfrm rot="0">
            <a:off x="7912528" y="5746190"/>
            <a:ext cx="2534961" cy="1184114"/>
          </a:xfrm>
          <a:prstGeom prst="rect">
            <a:avLst/>
          </a:prstGeom>
        </p:spPr>
        <p:txBody>
          <a:bodyPr anchor="t" rtlCol="false" tIns="0" lIns="0" bIns="0" rIns="0">
            <a:spAutoFit/>
          </a:bodyPr>
          <a:lstStyle/>
          <a:p>
            <a:pPr>
              <a:lnSpc>
                <a:spcPts val="1933"/>
              </a:lnSpc>
            </a:pPr>
            <a:r>
              <a:rPr lang="en-US" sz="1381">
                <a:solidFill>
                  <a:srgbClr val="FFFFFF"/>
                </a:solidFill>
                <a:latin typeface="Montserrat"/>
              </a:rPr>
              <a:t>Connected to Node Mcu in order to make communication with the </a:t>
            </a:r>
            <a:r>
              <a:rPr lang="en-US" sz="1381">
                <a:solidFill>
                  <a:srgbClr val="EA4336"/>
                </a:solidFill>
                <a:latin typeface="Montserrat Bold"/>
              </a:rPr>
              <a:t>lora</a:t>
            </a:r>
          </a:p>
          <a:p>
            <a:pPr>
              <a:lnSpc>
                <a:spcPts val="1933"/>
              </a:lnSpc>
            </a:pPr>
          </a:p>
        </p:txBody>
      </p:sp>
      <p:sp>
        <p:nvSpPr>
          <p:cNvPr name="TextBox 22" id="22"/>
          <p:cNvSpPr txBox="true"/>
          <p:nvPr/>
        </p:nvSpPr>
        <p:spPr>
          <a:xfrm rot="0">
            <a:off x="8018382" y="4794855"/>
            <a:ext cx="1794768" cy="680716"/>
          </a:xfrm>
          <a:prstGeom prst="rect">
            <a:avLst/>
          </a:prstGeom>
        </p:spPr>
        <p:txBody>
          <a:bodyPr anchor="t" rtlCol="false" tIns="0" lIns="0" bIns="0" rIns="0">
            <a:spAutoFit/>
          </a:bodyPr>
          <a:lstStyle/>
          <a:p>
            <a:pPr>
              <a:lnSpc>
                <a:spcPts val="5561"/>
              </a:lnSpc>
            </a:pPr>
            <a:r>
              <a:rPr lang="en-US" sz="3972">
                <a:solidFill>
                  <a:srgbClr val="FFFFFF"/>
                </a:solidFill>
                <a:latin typeface="Neue Machina Ultra-Bold"/>
              </a:rPr>
              <a:t>Step 3</a:t>
            </a:r>
          </a:p>
        </p:txBody>
      </p:sp>
      <p:grpSp>
        <p:nvGrpSpPr>
          <p:cNvPr name="Group 23" id="23"/>
          <p:cNvGrpSpPr/>
          <p:nvPr/>
        </p:nvGrpSpPr>
        <p:grpSpPr>
          <a:xfrm rot="0">
            <a:off x="10996869" y="4516749"/>
            <a:ext cx="2963351" cy="3432869"/>
            <a:chOff x="0" y="0"/>
            <a:chExt cx="1565187" cy="1813178"/>
          </a:xfrm>
        </p:grpSpPr>
        <p:sp>
          <p:nvSpPr>
            <p:cNvPr name="Freeform 24" id="24"/>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25" id="25"/>
          <p:cNvSpPr/>
          <p:nvPr/>
        </p:nvSpPr>
        <p:spPr>
          <a:xfrm flipV="true">
            <a:off x="14100143" y="4692224"/>
            <a:ext cx="0" cy="2606747"/>
          </a:xfrm>
          <a:prstGeom prst="line">
            <a:avLst/>
          </a:prstGeom>
          <a:ln cap="flat" w="9525">
            <a:solidFill>
              <a:srgbClr val="FFFFFF"/>
            </a:solidFill>
            <a:prstDash val="solid"/>
            <a:headEnd type="none" len="sm" w="sm"/>
            <a:tailEnd type="none" len="sm" w="sm"/>
          </a:ln>
        </p:spPr>
      </p:sp>
      <p:grpSp>
        <p:nvGrpSpPr>
          <p:cNvPr name="Group 26" id="26"/>
          <p:cNvGrpSpPr/>
          <p:nvPr/>
        </p:nvGrpSpPr>
        <p:grpSpPr>
          <a:xfrm rot="0">
            <a:off x="14399459" y="4516749"/>
            <a:ext cx="2963351" cy="3432869"/>
            <a:chOff x="0" y="0"/>
            <a:chExt cx="1565187" cy="1813178"/>
          </a:xfrm>
        </p:grpSpPr>
        <p:sp>
          <p:nvSpPr>
            <p:cNvPr name="Freeform 27" id="27"/>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TextBox 28" id="28"/>
          <p:cNvSpPr txBox="true"/>
          <p:nvPr/>
        </p:nvSpPr>
        <p:spPr>
          <a:xfrm rot="0">
            <a:off x="11232854" y="4794855"/>
            <a:ext cx="1794768" cy="680716"/>
          </a:xfrm>
          <a:prstGeom prst="rect">
            <a:avLst/>
          </a:prstGeom>
        </p:spPr>
        <p:txBody>
          <a:bodyPr anchor="t" rtlCol="false" tIns="0" lIns="0" bIns="0" rIns="0">
            <a:spAutoFit/>
          </a:bodyPr>
          <a:lstStyle/>
          <a:p>
            <a:pPr>
              <a:lnSpc>
                <a:spcPts val="5561"/>
              </a:lnSpc>
            </a:pPr>
            <a:r>
              <a:rPr lang="en-US" sz="3972">
                <a:solidFill>
                  <a:srgbClr val="FFFFFF"/>
                </a:solidFill>
                <a:latin typeface="Neue Machina Ultra-Bold"/>
              </a:rPr>
              <a:t>Step 4</a:t>
            </a:r>
          </a:p>
        </p:txBody>
      </p:sp>
      <p:sp>
        <p:nvSpPr>
          <p:cNvPr name="TextBox 29" id="29"/>
          <p:cNvSpPr txBox="true"/>
          <p:nvPr/>
        </p:nvSpPr>
        <p:spPr>
          <a:xfrm rot="0">
            <a:off x="11377869" y="5875151"/>
            <a:ext cx="2206391" cy="1453959"/>
          </a:xfrm>
          <a:prstGeom prst="rect">
            <a:avLst/>
          </a:prstGeom>
        </p:spPr>
        <p:txBody>
          <a:bodyPr anchor="t" rtlCol="false" tIns="0" lIns="0" bIns="0" rIns="0">
            <a:spAutoFit/>
          </a:bodyPr>
          <a:lstStyle/>
          <a:p>
            <a:pPr>
              <a:lnSpc>
                <a:spcPts val="1933"/>
              </a:lnSpc>
            </a:pPr>
            <a:r>
              <a:rPr lang="en-US" sz="1381">
                <a:solidFill>
                  <a:srgbClr val="FFFFFF"/>
                </a:solidFill>
                <a:latin typeface="Montserrat"/>
              </a:rPr>
              <a:t>A High voltage transducer meter Sensor unit connected to Nodemcu for calculating lightning current</a:t>
            </a:r>
          </a:p>
          <a:p>
            <a:pPr>
              <a:lnSpc>
                <a:spcPts val="1933"/>
              </a:lnSpc>
            </a:pPr>
          </a:p>
        </p:txBody>
      </p:sp>
      <p:sp>
        <p:nvSpPr>
          <p:cNvPr name="TextBox 30" id="30"/>
          <p:cNvSpPr txBox="true"/>
          <p:nvPr/>
        </p:nvSpPr>
        <p:spPr>
          <a:xfrm rot="0">
            <a:off x="14617269" y="5650973"/>
            <a:ext cx="2552250" cy="2184194"/>
          </a:xfrm>
          <a:prstGeom prst="rect">
            <a:avLst/>
          </a:prstGeom>
        </p:spPr>
        <p:txBody>
          <a:bodyPr anchor="t" rtlCol="false" tIns="0" lIns="0" bIns="0" rIns="0">
            <a:spAutoFit/>
          </a:bodyPr>
          <a:lstStyle/>
          <a:p>
            <a:pPr>
              <a:lnSpc>
                <a:spcPts val="1933"/>
              </a:lnSpc>
            </a:pPr>
            <a:r>
              <a:rPr lang="en-US" sz="1381">
                <a:solidFill>
                  <a:srgbClr val="FFFFFF"/>
                </a:solidFill>
                <a:latin typeface="Montserrat"/>
              </a:rPr>
              <a:t>Connected to software and nodemcu can make any command through software to the server. Server Used to send sms about prediction of upcoming event to keypad phone user.Also to store log info of nodemcu and user information</a:t>
            </a:r>
          </a:p>
        </p:txBody>
      </p:sp>
      <p:sp>
        <p:nvSpPr>
          <p:cNvPr name="TextBox 31" id="31"/>
          <p:cNvSpPr txBox="true"/>
          <p:nvPr/>
        </p:nvSpPr>
        <p:spPr>
          <a:xfrm rot="0">
            <a:off x="14719508" y="4794855"/>
            <a:ext cx="1794768" cy="680716"/>
          </a:xfrm>
          <a:prstGeom prst="rect">
            <a:avLst/>
          </a:prstGeom>
        </p:spPr>
        <p:txBody>
          <a:bodyPr anchor="t" rtlCol="false" tIns="0" lIns="0" bIns="0" rIns="0">
            <a:spAutoFit/>
          </a:bodyPr>
          <a:lstStyle/>
          <a:p>
            <a:pPr>
              <a:lnSpc>
                <a:spcPts val="5561"/>
              </a:lnSpc>
            </a:pPr>
            <a:r>
              <a:rPr lang="en-US" sz="3972">
                <a:solidFill>
                  <a:srgbClr val="FFFFFF"/>
                </a:solidFill>
                <a:latin typeface="Neue Machina Ultra-Bold"/>
              </a:rPr>
              <a:t>Step 5</a:t>
            </a:r>
          </a:p>
        </p:txBody>
      </p:sp>
      <p:sp>
        <p:nvSpPr>
          <p:cNvPr name="AutoShape 32" id="32"/>
          <p:cNvSpPr/>
          <p:nvPr/>
        </p:nvSpPr>
        <p:spPr>
          <a:xfrm flipV="true">
            <a:off x="10856946" y="4800849"/>
            <a:ext cx="0" cy="2606747"/>
          </a:xfrm>
          <a:prstGeom prst="line">
            <a:avLst/>
          </a:prstGeom>
          <a:ln cap="flat" w="9525">
            <a:solidFill>
              <a:srgbClr val="FFFFFF"/>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709048" y="-3057745"/>
            <a:ext cx="11198665" cy="11198665"/>
          </a:xfrm>
          <a:custGeom>
            <a:avLst/>
            <a:gdLst/>
            <a:ahLst/>
            <a:cxnLst/>
            <a:rect r="r" b="b" t="t" l="l"/>
            <a:pathLst>
              <a:path h="11198665" w="11198665">
                <a:moveTo>
                  <a:pt x="0" y="0"/>
                </a:moveTo>
                <a:lnTo>
                  <a:pt x="11198665" y="0"/>
                </a:lnTo>
                <a:lnTo>
                  <a:pt x="11198665" y="11198665"/>
                </a:lnTo>
                <a:lnTo>
                  <a:pt x="0" y="11198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74532" y="3761980"/>
            <a:ext cx="3614888" cy="4187638"/>
            <a:chOff x="0" y="0"/>
            <a:chExt cx="1565187" cy="1813178"/>
          </a:xfrm>
        </p:grpSpPr>
        <p:sp>
          <p:nvSpPr>
            <p:cNvPr name="Freeform 5" id="5"/>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6" id="6"/>
          <p:cNvSpPr/>
          <p:nvPr/>
        </p:nvSpPr>
        <p:spPr>
          <a:xfrm flipV="true">
            <a:off x="4508971" y="4108545"/>
            <a:ext cx="0" cy="3179880"/>
          </a:xfrm>
          <a:prstGeom prst="line">
            <a:avLst/>
          </a:prstGeom>
          <a:ln cap="flat" w="9525">
            <a:solidFill>
              <a:srgbClr val="FFFFFF"/>
            </a:solidFill>
            <a:prstDash val="solid"/>
            <a:headEnd type="none" len="sm" w="sm"/>
            <a:tailEnd type="none" len="sm" w="sm"/>
          </a:ln>
        </p:spPr>
      </p:sp>
      <p:grpSp>
        <p:nvGrpSpPr>
          <p:cNvPr name="Group 7" id="7"/>
          <p:cNvGrpSpPr/>
          <p:nvPr/>
        </p:nvGrpSpPr>
        <p:grpSpPr>
          <a:xfrm rot="0">
            <a:off x="4853281" y="3761980"/>
            <a:ext cx="3614888" cy="4187638"/>
            <a:chOff x="0" y="0"/>
            <a:chExt cx="1565187" cy="1813178"/>
          </a:xfrm>
        </p:grpSpPr>
        <p:sp>
          <p:nvSpPr>
            <p:cNvPr name="Freeform 8" id="8"/>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AutoShape 9" id="9"/>
          <p:cNvSpPr/>
          <p:nvPr/>
        </p:nvSpPr>
        <p:spPr>
          <a:xfrm flipV="true">
            <a:off x="8942285" y="4108545"/>
            <a:ext cx="0" cy="317988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3501559" y="5450656"/>
            <a:ext cx="7519501" cy="7519501"/>
          </a:xfrm>
          <a:custGeom>
            <a:avLst/>
            <a:gdLst/>
            <a:ahLst/>
            <a:cxnLst/>
            <a:rect r="r" b="b" t="t" l="l"/>
            <a:pathLst>
              <a:path h="7519501" w="7519501">
                <a:moveTo>
                  <a:pt x="0" y="0"/>
                </a:moveTo>
                <a:lnTo>
                  <a:pt x="7519500" y="0"/>
                </a:lnTo>
                <a:lnTo>
                  <a:pt x="7519500" y="7519501"/>
                </a:lnTo>
                <a:lnTo>
                  <a:pt x="0" y="7519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286595" y="3761980"/>
            <a:ext cx="3614888" cy="4187638"/>
            <a:chOff x="0" y="0"/>
            <a:chExt cx="1565187" cy="1813178"/>
          </a:xfrm>
        </p:grpSpPr>
        <p:sp>
          <p:nvSpPr>
            <p:cNvPr name="Freeform 12" id="12"/>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13" id="13"/>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14" id="14"/>
          <p:cNvSpPr/>
          <p:nvPr/>
        </p:nvSpPr>
        <p:spPr>
          <a:xfrm flipH="false" flipV="false" rot="0">
            <a:off x="15623922" y="6415712"/>
            <a:ext cx="7365135" cy="6122268"/>
          </a:xfrm>
          <a:custGeom>
            <a:avLst/>
            <a:gdLst/>
            <a:ahLst/>
            <a:cxnLst/>
            <a:rect r="r" b="b" t="t" l="l"/>
            <a:pathLst>
              <a:path h="6122268" w="7365135">
                <a:moveTo>
                  <a:pt x="0" y="0"/>
                </a:moveTo>
                <a:lnTo>
                  <a:pt x="7365135" y="0"/>
                </a:lnTo>
                <a:lnTo>
                  <a:pt x="7365135" y="6122268"/>
                </a:lnTo>
                <a:lnTo>
                  <a:pt x="0" y="6122268"/>
                </a:lnTo>
                <a:lnTo>
                  <a:pt x="0" y="0"/>
                </a:lnTo>
                <a:close/>
              </a:path>
            </a:pathLst>
          </a:custGeom>
          <a:blipFill>
            <a:blip r:embed="rId7"/>
            <a:stretch>
              <a:fillRect l="0" t="0" r="0" b="0"/>
            </a:stretch>
          </a:blipFill>
        </p:spPr>
      </p:sp>
      <p:sp>
        <p:nvSpPr>
          <p:cNvPr name="TextBox 15" id="15"/>
          <p:cNvSpPr txBox="true"/>
          <p:nvPr/>
        </p:nvSpPr>
        <p:spPr>
          <a:xfrm rot="0">
            <a:off x="1028700" y="914400"/>
            <a:ext cx="13255340" cy="1758950"/>
          </a:xfrm>
          <a:prstGeom prst="rect">
            <a:avLst/>
          </a:prstGeom>
        </p:spPr>
        <p:txBody>
          <a:bodyPr anchor="t" rtlCol="false" tIns="0" lIns="0" bIns="0" rIns="0">
            <a:spAutoFit/>
          </a:bodyPr>
          <a:lstStyle/>
          <a:p>
            <a:pPr>
              <a:lnSpc>
                <a:spcPts val="7000"/>
              </a:lnSpc>
            </a:pPr>
            <a:r>
              <a:rPr lang="en-US" sz="5000">
                <a:solidFill>
                  <a:srgbClr val="FFFFFF"/>
                </a:solidFill>
                <a:latin typeface="Neue Machina Bold"/>
              </a:rPr>
              <a:t>System flow of Mobile Application</a:t>
            </a:r>
          </a:p>
          <a:p>
            <a:pPr>
              <a:lnSpc>
                <a:spcPts val="7000"/>
              </a:lnSpc>
            </a:pPr>
          </a:p>
        </p:txBody>
      </p:sp>
      <p:sp>
        <p:nvSpPr>
          <p:cNvPr name="TextBox 16" id="16"/>
          <p:cNvSpPr txBox="true"/>
          <p:nvPr/>
        </p:nvSpPr>
        <p:spPr>
          <a:xfrm rot="0">
            <a:off x="762401" y="4098936"/>
            <a:ext cx="2189375" cy="832678"/>
          </a:xfrm>
          <a:prstGeom prst="rect">
            <a:avLst/>
          </a:prstGeom>
        </p:spPr>
        <p:txBody>
          <a:bodyPr anchor="t" rtlCol="false" tIns="0" lIns="0" bIns="0" rIns="0">
            <a:spAutoFit/>
          </a:bodyPr>
          <a:lstStyle/>
          <a:p>
            <a:pPr>
              <a:lnSpc>
                <a:spcPts val="6784"/>
              </a:lnSpc>
            </a:pPr>
            <a:r>
              <a:rPr lang="en-US" sz="4846">
                <a:solidFill>
                  <a:srgbClr val="FFFFFF"/>
                </a:solidFill>
                <a:latin typeface="Neue Machina Ultra-Bold"/>
              </a:rPr>
              <a:t>Step 1</a:t>
            </a:r>
          </a:p>
        </p:txBody>
      </p:sp>
      <p:sp>
        <p:nvSpPr>
          <p:cNvPr name="TextBox 17" id="17"/>
          <p:cNvSpPr txBox="true"/>
          <p:nvPr/>
        </p:nvSpPr>
        <p:spPr>
          <a:xfrm rot="0">
            <a:off x="762401" y="5268015"/>
            <a:ext cx="2520235" cy="1728657"/>
          </a:xfrm>
          <a:prstGeom prst="rect">
            <a:avLst/>
          </a:prstGeom>
        </p:spPr>
        <p:txBody>
          <a:bodyPr anchor="t" rtlCol="false" tIns="0" lIns="0" bIns="0" rIns="0">
            <a:spAutoFit/>
          </a:bodyPr>
          <a:lstStyle/>
          <a:p>
            <a:pPr>
              <a:lnSpc>
                <a:spcPts val="2359"/>
              </a:lnSpc>
            </a:pPr>
            <a:r>
              <a:rPr lang="en-US" sz="1685">
                <a:solidFill>
                  <a:srgbClr val="FFFFFF"/>
                </a:solidFill>
                <a:latin typeface="Montserrat Bold"/>
              </a:rPr>
              <a:t>Alert system</a:t>
            </a:r>
          </a:p>
          <a:p>
            <a:pPr>
              <a:lnSpc>
                <a:spcPts val="2359"/>
              </a:lnSpc>
            </a:pPr>
          </a:p>
          <a:p>
            <a:pPr>
              <a:lnSpc>
                <a:spcPts val="2359"/>
              </a:lnSpc>
            </a:pPr>
            <a:r>
              <a:rPr lang="en-US" sz="1685">
                <a:solidFill>
                  <a:srgbClr val="FFFFFF"/>
                </a:solidFill>
                <a:latin typeface="Montserrat"/>
              </a:rPr>
              <a:t>Send alert through sms (Button phone) and push notification (Smartphone)</a:t>
            </a:r>
          </a:p>
        </p:txBody>
      </p:sp>
      <p:sp>
        <p:nvSpPr>
          <p:cNvPr name="TextBox 18" id="18"/>
          <p:cNvSpPr txBox="true"/>
          <p:nvPr/>
        </p:nvSpPr>
        <p:spPr>
          <a:xfrm rot="0">
            <a:off x="5141151" y="4098936"/>
            <a:ext cx="2189375" cy="832678"/>
          </a:xfrm>
          <a:prstGeom prst="rect">
            <a:avLst/>
          </a:prstGeom>
        </p:spPr>
        <p:txBody>
          <a:bodyPr anchor="t" rtlCol="false" tIns="0" lIns="0" bIns="0" rIns="0">
            <a:spAutoFit/>
          </a:bodyPr>
          <a:lstStyle/>
          <a:p>
            <a:pPr>
              <a:lnSpc>
                <a:spcPts val="6784"/>
              </a:lnSpc>
            </a:pPr>
            <a:r>
              <a:rPr lang="en-US" sz="4846">
                <a:solidFill>
                  <a:srgbClr val="FFFFFF"/>
                </a:solidFill>
                <a:latin typeface="Neue Machina Ultra-Bold"/>
              </a:rPr>
              <a:t>Step 2</a:t>
            </a:r>
          </a:p>
        </p:txBody>
      </p:sp>
      <p:sp>
        <p:nvSpPr>
          <p:cNvPr name="TextBox 19" id="19"/>
          <p:cNvSpPr txBox="true"/>
          <p:nvPr/>
        </p:nvSpPr>
        <p:spPr>
          <a:xfrm rot="0">
            <a:off x="5141151" y="5250895"/>
            <a:ext cx="2939122" cy="2052699"/>
          </a:xfrm>
          <a:prstGeom prst="rect">
            <a:avLst/>
          </a:prstGeom>
        </p:spPr>
        <p:txBody>
          <a:bodyPr anchor="t" rtlCol="false" tIns="0" lIns="0" bIns="0" rIns="0">
            <a:spAutoFit/>
          </a:bodyPr>
          <a:lstStyle/>
          <a:p>
            <a:pPr>
              <a:lnSpc>
                <a:spcPts val="2359"/>
              </a:lnSpc>
            </a:pPr>
            <a:r>
              <a:rPr lang="en-US" sz="1685">
                <a:solidFill>
                  <a:srgbClr val="FFFFFF"/>
                </a:solidFill>
                <a:latin typeface="Montserrat Bold"/>
              </a:rPr>
              <a:t>Portable</a:t>
            </a:r>
            <a:r>
              <a:rPr lang="en-US" sz="1685">
                <a:solidFill>
                  <a:srgbClr val="FFFFFF"/>
                </a:solidFill>
                <a:latin typeface="Montserrat Bold"/>
              </a:rPr>
              <a:t> lightning protector</a:t>
            </a:r>
          </a:p>
          <a:p>
            <a:pPr>
              <a:lnSpc>
                <a:spcPts val="2359"/>
              </a:lnSpc>
            </a:pPr>
          </a:p>
          <a:p>
            <a:pPr>
              <a:lnSpc>
                <a:spcPts val="2359"/>
              </a:lnSpc>
            </a:pPr>
            <a:r>
              <a:rPr lang="en-US" sz="1685">
                <a:solidFill>
                  <a:srgbClr val="FFFFFF"/>
                </a:solidFill>
                <a:latin typeface="Montserrat"/>
              </a:rPr>
              <a:t>Instant lightening shelter and temporary safe house whose location will be marked in app </a:t>
            </a:r>
          </a:p>
        </p:txBody>
      </p:sp>
      <p:sp>
        <p:nvSpPr>
          <p:cNvPr name="TextBox 20" id="20"/>
          <p:cNvSpPr txBox="true"/>
          <p:nvPr/>
        </p:nvSpPr>
        <p:spPr>
          <a:xfrm rot="0">
            <a:off x="9547884" y="5268015"/>
            <a:ext cx="3092310" cy="2309617"/>
          </a:xfrm>
          <a:prstGeom prst="rect">
            <a:avLst/>
          </a:prstGeom>
        </p:spPr>
        <p:txBody>
          <a:bodyPr anchor="t" rtlCol="false" tIns="0" lIns="0" bIns="0" rIns="0">
            <a:spAutoFit/>
          </a:bodyPr>
          <a:lstStyle/>
          <a:p>
            <a:pPr>
              <a:lnSpc>
                <a:spcPts val="2359"/>
              </a:lnSpc>
            </a:pPr>
            <a:r>
              <a:rPr lang="en-US" sz="1685">
                <a:solidFill>
                  <a:srgbClr val="FFFFFF"/>
                </a:solidFill>
                <a:latin typeface="Montserrat Bold"/>
              </a:rPr>
              <a:t>Data collection Module</a:t>
            </a:r>
          </a:p>
          <a:p>
            <a:pPr>
              <a:lnSpc>
                <a:spcPts val="2359"/>
              </a:lnSpc>
            </a:pPr>
          </a:p>
          <a:p>
            <a:pPr>
              <a:lnSpc>
                <a:spcPts val="2359"/>
              </a:lnSpc>
            </a:pPr>
            <a:r>
              <a:rPr lang="en-US" sz="1685">
                <a:solidFill>
                  <a:srgbClr val="FFFFFF"/>
                </a:solidFill>
                <a:latin typeface="Montserrat"/>
              </a:rPr>
              <a:t>Stored on server: LPS locations with user ID, recorded lightning data from high voltage transducer meter. Access via API.</a:t>
            </a:r>
          </a:p>
        </p:txBody>
      </p:sp>
      <p:sp>
        <p:nvSpPr>
          <p:cNvPr name="TextBox 21" id="21"/>
          <p:cNvSpPr txBox="true"/>
          <p:nvPr/>
        </p:nvSpPr>
        <p:spPr>
          <a:xfrm rot="0">
            <a:off x="9677012" y="4098936"/>
            <a:ext cx="2189375" cy="832678"/>
          </a:xfrm>
          <a:prstGeom prst="rect">
            <a:avLst/>
          </a:prstGeom>
        </p:spPr>
        <p:txBody>
          <a:bodyPr anchor="t" rtlCol="false" tIns="0" lIns="0" bIns="0" rIns="0">
            <a:spAutoFit/>
          </a:bodyPr>
          <a:lstStyle/>
          <a:p>
            <a:pPr>
              <a:lnSpc>
                <a:spcPts val="6784"/>
              </a:lnSpc>
            </a:pPr>
            <a:r>
              <a:rPr lang="en-US" sz="4846">
                <a:solidFill>
                  <a:srgbClr val="FFFFFF"/>
                </a:solidFill>
                <a:latin typeface="Neue Machina Ultra-Bold"/>
              </a:rPr>
              <a:t>Step 3</a:t>
            </a:r>
          </a:p>
        </p:txBody>
      </p:sp>
      <p:grpSp>
        <p:nvGrpSpPr>
          <p:cNvPr name="Group 22" id="22"/>
          <p:cNvGrpSpPr/>
          <p:nvPr/>
        </p:nvGrpSpPr>
        <p:grpSpPr>
          <a:xfrm rot="0">
            <a:off x="13368209" y="3761980"/>
            <a:ext cx="3614888" cy="4187638"/>
            <a:chOff x="0" y="0"/>
            <a:chExt cx="1565187" cy="1813178"/>
          </a:xfrm>
        </p:grpSpPr>
        <p:sp>
          <p:nvSpPr>
            <p:cNvPr name="Freeform 23" id="23"/>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TextBox 24" id="24"/>
          <p:cNvSpPr txBox="true"/>
          <p:nvPr/>
        </p:nvSpPr>
        <p:spPr>
          <a:xfrm rot="0">
            <a:off x="13656078" y="4098936"/>
            <a:ext cx="2189375" cy="832678"/>
          </a:xfrm>
          <a:prstGeom prst="rect">
            <a:avLst/>
          </a:prstGeom>
        </p:spPr>
        <p:txBody>
          <a:bodyPr anchor="t" rtlCol="false" tIns="0" lIns="0" bIns="0" rIns="0">
            <a:spAutoFit/>
          </a:bodyPr>
          <a:lstStyle/>
          <a:p>
            <a:pPr>
              <a:lnSpc>
                <a:spcPts val="6784"/>
              </a:lnSpc>
            </a:pPr>
            <a:r>
              <a:rPr lang="en-US" sz="4846">
                <a:solidFill>
                  <a:srgbClr val="FFFFFF"/>
                </a:solidFill>
                <a:latin typeface="Neue Machina Ultra-Bold"/>
              </a:rPr>
              <a:t>Step 4</a:t>
            </a:r>
          </a:p>
        </p:txBody>
      </p:sp>
      <p:sp>
        <p:nvSpPr>
          <p:cNvPr name="TextBox 25" id="25"/>
          <p:cNvSpPr txBox="true"/>
          <p:nvPr/>
        </p:nvSpPr>
        <p:spPr>
          <a:xfrm rot="0">
            <a:off x="13832977" y="5425330"/>
            <a:ext cx="2691499" cy="2064281"/>
          </a:xfrm>
          <a:prstGeom prst="rect">
            <a:avLst/>
          </a:prstGeom>
        </p:spPr>
        <p:txBody>
          <a:bodyPr anchor="t" rtlCol="false" tIns="0" lIns="0" bIns="0" rIns="0">
            <a:spAutoFit/>
          </a:bodyPr>
          <a:lstStyle/>
          <a:p>
            <a:pPr>
              <a:lnSpc>
                <a:spcPts val="2359"/>
              </a:lnSpc>
            </a:pPr>
            <a:r>
              <a:rPr lang="en-US" sz="1685">
                <a:solidFill>
                  <a:srgbClr val="FFFFFF"/>
                </a:solidFill>
                <a:latin typeface="Montserrat Bold"/>
              </a:rPr>
              <a:t>Response Module</a:t>
            </a:r>
          </a:p>
          <a:p>
            <a:pPr>
              <a:lnSpc>
                <a:spcPts val="2359"/>
              </a:lnSpc>
            </a:pPr>
          </a:p>
          <a:p>
            <a:pPr>
              <a:lnSpc>
                <a:spcPts val="2359"/>
              </a:lnSpc>
            </a:pPr>
            <a:r>
              <a:rPr lang="en-US" sz="1685">
                <a:solidFill>
                  <a:srgbClr val="FFFFFF"/>
                </a:solidFill>
                <a:latin typeface="Montserrat"/>
              </a:rPr>
              <a:t>Constructing a Mesh topology for offline Communication with lora</a:t>
            </a:r>
          </a:p>
          <a:p>
            <a:pPr>
              <a:lnSpc>
                <a:spcPts val="2359"/>
              </a:lnSpc>
            </a:pPr>
          </a:p>
        </p:txBody>
      </p:sp>
      <p:sp>
        <p:nvSpPr>
          <p:cNvPr name="AutoShape 26" id="26"/>
          <p:cNvSpPr/>
          <p:nvPr/>
        </p:nvSpPr>
        <p:spPr>
          <a:xfrm flipV="true">
            <a:off x="13137724" y="4123715"/>
            <a:ext cx="0" cy="3179880"/>
          </a:xfrm>
          <a:prstGeom prst="line">
            <a:avLst/>
          </a:prstGeom>
          <a:ln cap="flat" w="9525">
            <a:solidFill>
              <a:srgbClr val="FFFFFF"/>
            </a:solidFill>
            <a:prstDash val="solid"/>
            <a:headEnd type="none" len="sm" w="sm"/>
            <a:tailEnd type="none" len="sm" w="sm"/>
          </a:ln>
        </p:spPr>
      </p:sp>
      <p:sp>
        <p:nvSpPr>
          <p:cNvPr name="Freeform 27" id="27"/>
          <p:cNvSpPr/>
          <p:nvPr/>
        </p:nvSpPr>
        <p:spPr>
          <a:xfrm flipH="true" flipV="false" rot="0">
            <a:off x="14417826" y="-2096257"/>
            <a:ext cx="5027181" cy="5156083"/>
          </a:xfrm>
          <a:custGeom>
            <a:avLst/>
            <a:gdLst/>
            <a:ahLst/>
            <a:cxnLst/>
            <a:rect r="r" b="b" t="t" l="l"/>
            <a:pathLst>
              <a:path h="5156083" w="5027181">
                <a:moveTo>
                  <a:pt x="5027181" y="0"/>
                </a:moveTo>
                <a:lnTo>
                  <a:pt x="0" y="0"/>
                </a:lnTo>
                <a:lnTo>
                  <a:pt x="0" y="5156084"/>
                </a:lnTo>
                <a:lnTo>
                  <a:pt x="5027181" y="5156084"/>
                </a:lnTo>
                <a:lnTo>
                  <a:pt x="5027181" y="0"/>
                </a:lnTo>
                <a:close/>
              </a:path>
            </a:pathLst>
          </a:custGeom>
          <a:blipFill>
            <a:blip r:embed="rId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2586310" y="3392069"/>
            <a:ext cx="12604558" cy="3502861"/>
          </a:xfrm>
          <a:custGeom>
            <a:avLst/>
            <a:gdLst/>
            <a:ahLst/>
            <a:cxnLst/>
            <a:rect r="r" b="b" t="t" l="l"/>
            <a:pathLst>
              <a:path h="3502861" w="12604558">
                <a:moveTo>
                  <a:pt x="0" y="0"/>
                </a:moveTo>
                <a:lnTo>
                  <a:pt x="12604558" y="0"/>
                </a:lnTo>
                <a:lnTo>
                  <a:pt x="12604558" y="3502862"/>
                </a:lnTo>
                <a:lnTo>
                  <a:pt x="0" y="3502862"/>
                </a:lnTo>
                <a:lnTo>
                  <a:pt x="0" y="0"/>
                </a:lnTo>
                <a:close/>
              </a:path>
            </a:pathLst>
          </a:custGeom>
          <a:blipFill>
            <a:blip r:embed="rId8"/>
            <a:stretch>
              <a:fillRect l="0" t="0" r="0" b="0"/>
            </a:stretch>
          </a:blipFill>
        </p:spPr>
      </p:sp>
      <p:sp>
        <p:nvSpPr>
          <p:cNvPr name="TextBox 7" id="7"/>
          <p:cNvSpPr txBox="true"/>
          <p:nvPr/>
        </p:nvSpPr>
        <p:spPr>
          <a:xfrm rot="0">
            <a:off x="1522768" y="6918306"/>
            <a:ext cx="13668100" cy="1311911"/>
          </a:xfrm>
          <a:prstGeom prst="rect">
            <a:avLst/>
          </a:prstGeom>
        </p:spPr>
        <p:txBody>
          <a:bodyPr anchor="t" rtlCol="false" tIns="0" lIns="0" bIns="0" rIns="0">
            <a:spAutoFit/>
          </a:bodyPr>
          <a:lstStyle/>
          <a:p>
            <a:pPr algn="ctr">
              <a:lnSpc>
                <a:spcPts val="10639"/>
              </a:lnSpc>
            </a:pPr>
            <a:r>
              <a:rPr lang="en-US" sz="7599">
                <a:solidFill>
                  <a:srgbClr val="FFFFFF"/>
                </a:solidFill>
                <a:latin typeface="Neue Machina Ultra-Bold"/>
              </a:rPr>
              <a:t>Thanks for being with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grpSp>
        <p:nvGrpSpPr>
          <p:cNvPr name="Group 2" id="2"/>
          <p:cNvGrpSpPr/>
          <p:nvPr/>
        </p:nvGrpSpPr>
        <p:grpSpPr>
          <a:xfrm rot="0">
            <a:off x="6740359" y="2963345"/>
            <a:ext cx="1941735" cy="616309"/>
            <a:chOff x="0" y="0"/>
            <a:chExt cx="1280399" cy="406400"/>
          </a:xfrm>
        </p:grpSpPr>
        <p:sp>
          <p:nvSpPr>
            <p:cNvPr name="Freeform 3" id="3"/>
            <p:cNvSpPr/>
            <p:nvPr/>
          </p:nvSpPr>
          <p:spPr>
            <a:xfrm flipH="false" flipV="false" rot="0">
              <a:off x="0" y="0"/>
              <a:ext cx="1280399" cy="406400"/>
            </a:xfrm>
            <a:custGeom>
              <a:avLst/>
              <a:gdLst/>
              <a:ahLst/>
              <a:cxnLst/>
              <a:rect r="r" b="b" t="t" l="l"/>
              <a:pathLst>
                <a:path h="406400" w="1280399">
                  <a:moveTo>
                    <a:pt x="1077199" y="0"/>
                  </a:moveTo>
                  <a:cubicBezTo>
                    <a:pt x="1189423" y="0"/>
                    <a:pt x="1280399" y="90976"/>
                    <a:pt x="1280399" y="203200"/>
                  </a:cubicBezTo>
                  <a:cubicBezTo>
                    <a:pt x="1280399" y="315424"/>
                    <a:pt x="1189423" y="406400"/>
                    <a:pt x="1077199"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4" id="4"/>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790638" y="9535225"/>
            <a:ext cx="1581115" cy="479795"/>
            <a:chOff x="0" y="0"/>
            <a:chExt cx="2108154" cy="639726"/>
          </a:xfrm>
        </p:grpSpPr>
        <p:sp>
          <p:nvSpPr>
            <p:cNvPr name="Freeform 9" id="9"/>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AutoShape 12" id="12"/>
          <p:cNvSpPr/>
          <p:nvPr/>
        </p:nvSpPr>
        <p:spPr>
          <a:xfrm>
            <a:off x="6903464" y="3261974"/>
            <a:ext cx="1525698" cy="19050"/>
          </a:xfrm>
          <a:prstGeom prst="line">
            <a:avLst/>
          </a:prstGeom>
          <a:ln cap="flat" w="38100">
            <a:solidFill>
              <a:srgbClr val="D8CAFF"/>
            </a:solidFill>
            <a:prstDash val="solid"/>
            <a:headEnd type="none" len="sm" w="sm"/>
            <a:tailEnd type="arrow" len="sm" w="med"/>
          </a:ln>
        </p:spPr>
      </p:sp>
      <p:sp>
        <p:nvSpPr>
          <p:cNvPr name="TextBox 13" id="13"/>
          <p:cNvSpPr txBox="true"/>
          <p:nvPr/>
        </p:nvSpPr>
        <p:spPr>
          <a:xfrm rot="0">
            <a:off x="5022644" y="1057275"/>
            <a:ext cx="8334782" cy="1488878"/>
          </a:xfrm>
          <a:prstGeom prst="rect">
            <a:avLst/>
          </a:prstGeom>
        </p:spPr>
        <p:txBody>
          <a:bodyPr anchor="t" rtlCol="false" tIns="0" lIns="0" bIns="0" rIns="0">
            <a:spAutoFit/>
          </a:bodyPr>
          <a:lstStyle/>
          <a:p>
            <a:pPr algn="ctr" marL="0" indent="0" lvl="0">
              <a:lnSpc>
                <a:spcPts val="10687"/>
              </a:lnSpc>
              <a:spcBef>
                <a:spcPct val="0"/>
              </a:spcBef>
            </a:pPr>
            <a:r>
              <a:rPr lang="en-US" sz="9988">
                <a:solidFill>
                  <a:srgbClr val="EEECDE"/>
                </a:solidFill>
                <a:latin typeface="Poppins Bold"/>
              </a:rPr>
              <a:t>Our</a:t>
            </a:r>
          </a:p>
        </p:txBody>
      </p:sp>
      <p:sp>
        <p:nvSpPr>
          <p:cNvPr name="TextBox 14" id="14"/>
          <p:cNvSpPr txBox="true"/>
          <p:nvPr/>
        </p:nvSpPr>
        <p:spPr>
          <a:xfrm rot="0">
            <a:off x="8879708" y="2531823"/>
            <a:ext cx="4991910"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Medium"/>
              </a:rPr>
              <a:t>Team</a:t>
            </a:r>
          </a:p>
        </p:txBody>
      </p:sp>
      <p:sp>
        <p:nvSpPr>
          <p:cNvPr name="Freeform 15" id="15"/>
          <p:cNvSpPr/>
          <p:nvPr/>
        </p:nvSpPr>
        <p:spPr>
          <a:xfrm flipH="false" flipV="false" rot="0">
            <a:off x="16899509" y="2546153"/>
            <a:ext cx="3766622" cy="3766622"/>
          </a:xfrm>
          <a:custGeom>
            <a:avLst/>
            <a:gdLst/>
            <a:ahLst/>
            <a:cxnLst/>
            <a:rect r="r" b="b" t="t" l="l"/>
            <a:pathLst>
              <a:path h="3766622" w="3766622">
                <a:moveTo>
                  <a:pt x="0" y="0"/>
                </a:moveTo>
                <a:lnTo>
                  <a:pt x="3766622" y="0"/>
                </a:lnTo>
                <a:lnTo>
                  <a:pt x="3766622" y="3766622"/>
                </a:lnTo>
                <a:lnTo>
                  <a:pt x="0" y="37666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152099" y="1835667"/>
            <a:ext cx="1151075" cy="1151075"/>
          </a:xfrm>
          <a:custGeom>
            <a:avLst/>
            <a:gdLst/>
            <a:ahLst/>
            <a:cxnLst/>
            <a:rect r="r" b="b" t="t" l="l"/>
            <a:pathLst>
              <a:path h="1151075" w="1151075">
                <a:moveTo>
                  <a:pt x="0" y="0"/>
                </a:moveTo>
                <a:lnTo>
                  <a:pt x="1151075" y="0"/>
                </a:lnTo>
                <a:lnTo>
                  <a:pt x="1151075" y="1151075"/>
                </a:lnTo>
                <a:lnTo>
                  <a:pt x="0" y="1151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a:grpSpLocks noChangeAspect="true"/>
          </p:cNvGrpSpPr>
          <p:nvPr/>
        </p:nvGrpSpPr>
        <p:grpSpPr>
          <a:xfrm rot="0">
            <a:off x="15497489" y="5382397"/>
            <a:ext cx="1923309" cy="1923309"/>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19" id="19"/>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6"/>
              <a:stretch>
                <a:fillRect l="223" t="-38606" r="223" b="-38606"/>
              </a:stretch>
            </a:blipFill>
          </p:spPr>
        </p:sp>
      </p:grpSp>
      <p:grpSp>
        <p:nvGrpSpPr>
          <p:cNvPr name="Group 20" id="20"/>
          <p:cNvGrpSpPr/>
          <p:nvPr/>
        </p:nvGrpSpPr>
        <p:grpSpPr>
          <a:xfrm rot="0">
            <a:off x="15417769" y="7484064"/>
            <a:ext cx="2176873" cy="563880"/>
            <a:chOff x="0" y="0"/>
            <a:chExt cx="2902497" cy="751840"/>
          </a:xfrm>
        </p:grpSpPr>
        <p:sp>
          <p:nvSpPr>
            <p:cNvPr name="TextBox 21" id="21"/>
            <p:cNvSpPr txBox="true"/>
            <p:nvPr/>
          </p:nvSpPr>
          <p:spPr>
            <a:xfrm rot="0">
              <a:off x="311087" y="499110"/>
              <a:ext cx="2205626" cy="252730"/>
            </a:xfrm>
            <a:prstGeom prst="rect">
              <a:avLst/>
            </a:prstGeom>
          </p:spPr>
          <p:txBody>
            <a:bodyPr anchor="t" rtlCol="false" tIns="0" lIns="0" bIns="0" rIns="0">
              <a:spAutoFit/>
            </a:bodyPr>
            <a:lstStyle/>
            <a:p>
              <a:pPr algn="ctr" marL="0" indent="0" lvl="0">
                <a:lnSpc>
                  <a:spcPts val="1560"/>
                </a:lnSpc>
                <a:spcBef>
                  <a:spcPct val="0"/>
                </a:spcBef>
              </a:pPr>
              <a:r>
                <a:rPr lang="en-US" sz="1200">
                  <a:solidFill>
                    <a:srgbClr val="FFFFFF"/>
                  </a:solidFill>
                  <a:latin typeface="Poppins"/>
                </a:rPr>
                <a:t>LEGAL ADVISOR</a:t>
              </a:r>
            </a:p>
          </p:txBody>
        </p:sp>
        <p:sp>
          <p:nvSpPr>
            <p:cNvPr name="TextBox 22" id="22"/>
            <p:cNvSpPr txBox="true"/>
            <p:nvPr/>
          </p:nvSpPr>
          <p:spPr>
            <a:xfrm rot="0">
              <a:off x="0" y="-28575"/>
              <a:ext cx="2902497" cy="663575"/>
            </a:xfrm>
            <a:prstGeom prst="rect">
              <a:avLst/>
            </a:prstGeom>
          </p:spPr>
          <p:txBody>
            <a:bodyPr anchor="t" rtlCol="false" tIns="0" lIns="0" bIns="0" rIns="0">
              <a:spAutoFit/>
            </a:bodyPr>
            <a:lstStyle/>
            <a:p>
              <a:pPr algn="ctr">
                <a:lnSpc>
                  <a:spcPts val="1950"/>
                </a:lnSpc>
              </a:pPr>
              <a:r>
                <a:rPr lang="en-US" sz="1500">
                  <a:solidFill>
                    <a:srgbClr val="FFFFFF"/>
                  </a:solidFill>
                  <a:latin typeface="Poppins Bold"/>
                </a:rPr>
                <a:t>Shown Sejuti Shoily</a:t>
              </a:r>
            </a:p>
            <a:p>
              <a:pPr algn="ctr" marL="0" indent="0" lvl="0">
                <a:lnSpc>
                  <a:spcPts val="1950"/>
                </a:lnSpc>
                <a:spcBef>
                  <a:spcPct val="0"/>
                </a:spcBef>
              </a:pPr>
            </a:p>
          </p:txBody>
        </p:sp>
      </p:grpSp>
      <p:grpSp>
        <p:nvGrpSpPr>
          <p:cNvPr name="Group 23" id="23"/>
          <p:cNvGrpSpPr>
            <a:grpSpLocks noChangeAspect="true"/>
          </p:cNvGrpSpPr>
          <p:nvPr/>
        </p:nvGrpSpPr>
        <p:grpSpPr>
          <a:xfrm rot="0">
            <a:off x="5086143" y="5382397"/>
            <a:ext cx="1923309" cy="1923309"/>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25" id="25"/>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223" t="0" r="223" b="0"/>
              </a:stretch>
            </a:blipFill>
          </p:spPr>
        </p:sp>
      </p:grpSp>
      <p:grpSp>
        <p:nvGrpSpPr>
          <p:cNvPr name="Group 26" id="26"/>
          <p:cNvGrpSpPr/>
          <p:nvPr/>
        </p:nvGrpSpPr>
        <p:grpSpPr>
          <a:xfrm rot="0">
            <a:off x="4727636" y="7421832"/>
            <a:ext cx="2176873" cy="850582"/>
            <a:chOff x="0" y="0"/>
            <a:chExt cx="2902497" cy="1134110"/>
          </a:xfrm>
        </p:grpSpPr>
        <p:sp>
          <p:nvSpPr>
            <p:cNvPr name="TextBox 27" id="27"/>
            <p:cNvSpPr txBox="true"/>
            <p:nvPr/>
          </p:nvSpPr>
          <p:spPr>
            <a:xfrm rot="0">
              <a:off x="348436" y="373380"/>
              <a:ext cx="2205626" cy="760730"/>
            </a:xfrm>
            <a:prstGeom prst="rect">
              <a:avLst/>
            </a:prstGeom>
          </p:spPr>
          <p:txBody>
            <a:bodyPr anchor="t" rtlCol="false" tIns="0" lIns="0" bIns="0" rIns="0">
              <a:spAutoFit/>
            </a:bodyPr>
            <a:lstStyle/>
            <a:p>
              <a:pPr algn="ctr">
                <a:lnSpc>
                  <a:spcPts val="1560"/>
                </a:lnSpc>
              </a:pPr>
              <a:r>
                <a:rPr lang="en-US" sz="1200">
                  <a:solidFill>
                    <a:srgbClr val="FFFFFF"/>
                  </a:solidFill>
                  <a:latin typeface="Poppins"/>
                </a:rPr>
                <a:t>COORDINATOR</a:t>
              </a:r>
            </a:p>
            <a:p>
              <a:pPr algn="ctr" marL="0" indent="0" lvl="0">
                <a:lnSpc>
                  <a:spcPts val="1560"/>
                </a:lnSpc>
                <a:spcBef>
                  <a:spcPct val="0"/>
                </a:spcBef>
              </a:pPr>
              <a:r>
                <a:rPr lang="en-US" sz="1200">
                  <a:solidFill>
                    <a:srgbClr val="FFFFFF"/>
                  </a:solidFill>
                  <a:latin typeface="Poppins"/>
                </a:rPr>
                <a:t> &amp; ELECTRICAL ENGINEER</a:t>
              </a:r>
            </a:p>
          </p:txBody>
        </p:sp>
        <p:sp>
          <p:nvSpPr>
            <p:cNvPr name="TextBox 28" id="28"/>
            <p:cNvSpPr txBox="true"/>
            <p:nvPr/>
          </p:nvSpPr>
          <p:spPr>
            <a:xfrm rot="0">
              <a:off x="0" y="-28575"/>
              <a:ext cx="2902497" cy="333375"/>
            </a:xfrm>
            <a:prstGeom prst="rect">
              <a:avLst/>
            </a:prstGeom>
          </p:spPr>
          <p:txBody>
            <a:bodyPr anchor="t" rtlCol="false" tIns="0" lIns="0" bIns="0" rIns="0">
              <a:spAutoFit/>
            </a:bodyPr>
            <a:lstStyle/>
            <a:p>
              <a:pPr algn="ctr" marL="0" indent="0" lvl="0">
                <a:lnSpc>
                  <a:spcPts val="1950"/>
                </a:lnSpc>
                <a:spcBef>
                  <a:spcPct val="0"/>
                </a:spcBef>
              </a:pPr>
              <a:r>
                <a:rPr lang="en-US" sz="1500">
                  <a:solidFill>
                    <a:srgbClr val="FFFFFF"/>
                  </a:solidFill>
                  <a:latin typeface="Poppins Bold"/>
                </a:rPr>
                <a:t>G.M Sifat Iqbal</a:t>
              </a:r>
            </a:p>
          </p:txBody>
        </p:sp>
      </p:grpSp>
      <p:grpSp>
        <p:nvGrpSpPr>
          <p:cNvPr name="Group 29" id="29"/>
          <p:cNvGrpSpPr>
            <a:grpSpLocks noChangeAspect="true"/>
          </p:cNvGrpSpPr>
          <p:nvPr/>
        </p:nvGrpSpPr>
        <p:grpSpPr>
          <a:xfrm rot="0">
            <a:off x="7614430" y="5382397"/>
            <a:ext cx="1923309" cy="1923309"/>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31" id="31"/>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8"/>
              <a:stretch>
                <a:fillRect l="223" t="0" r="223" b="0"/>
              </a:stretch>
            </a:blipFill>
          </p:spPr>
        </p:sp>
      </p:grpSp>
      <p:grpSp>
        <p:nvGrpSpPr>
          <p:cNvPr name="Group 32" id="32"/>
          <p:cNvGrpSpPr/>
          <p:nvPr/>
        </p:nvGrpSpPr>
        <p:grpSpPr>
          <a:xfrm rot="0">
            <a:off x="7415538" y="7421832"/>
            <a:ext cx="2176873" cy="519431"/>
            <a:chOff x="0" y="0"/>
            <a:chExt cx="2902497" cy="692575"/>
          </a:xfrm>
        </p:grpSpPr>
        <p:sp>
          <p:nvSpPr>
            <p:cNvPr name="TextBox 33" id="33"/>
            <p:cNvSpPr txBox="true"/>
            <p:nvPr/>
          </p:nvSpPr>
          <p:spPr>
            <a:xfrm rot="0">
              <a:off x="265419" y="439845"/>
              <a:ext cx="2205626" cy="252730"/>
            </a:xfrm>
            <a:prstGeom prst="rect">
              <a:avLst/>
            </a:prstGeom>
          </p:spPr>
          <p:txBody>
            <a:bodyPr anchor="t" rtlCol="false" tIns="0" lIns="0" bIns="0" rIns="0">
              <a:spAutoFit/>
            </a:bodyPr>
            <a:lstStyle/>
            <a:p>
              <a:pPr algn="ctr" marL="0" indent="0" lvl="0">
                <a:lnSpc>
                  <a:spcPts val="1560"/>
                </a:lnSpc>
                <a:spcBef>
                  <a:spcPct val="0"/>
                </a:spcBef>
              </a:pPr>
              <a:r>
                <a:rPr lang="en-US" sz="1200">
                  <a:solidFill>
                    <a:srgbClr val="FFFFFF"/>
                  </a:solidFill>
                  <a:latin typeface="Poppins"/>
                </a:rPr>
                <a:t>SOFTWARE DEVELOPER</a:t>
              </a:r>
            </a:p>
          </p:txBody>
        </p:sp>
        <p:sp>
          <p:nvSpPr>
            <p:cNvPr name="TextBox 34" id="34"/>
            <p:cNvSpPr txBox="true"/>
            <p:nvPr/>
          </p:nvSpPr>
          <p:spPr>
            <a:xfrm rot="0">
              <a:off x="0" y="-28575"/>
              <a:ext cx="2902497" cy="333375"/>
            </a:xfrm>
            <a:prstGeom prst="rect">
              <a:avLst/>
            </a:prstGeom>
          </p:spPr>
          <p:txBody>
            <a:bodyPr anchor="t" rtlCol="false" tIns="0" lIns="0" bIns="0" rIns="0">
              <a:spAutoFit/>
            </a:bodyPr>
            <a:lstStyle/>
            <a:p>
              <a:pPr algn="ctr" marL="0" indent="0" lvl="0">
                <a:lnSpc>
                  <a:spcPts val="1950"/>
                </a:lnSpc>
                <a:spcBef>
                  <a:spcPct val="0"/>
                </a:spcBef>
              </a:pPr>
              <a:r>
                <a:rPr lang="en-US" sz="1500">
                  <a:solidFill>
                    <a:srgbClr val="FFFFFF"/>
                  </a:solidFill>
                  <a:latin typeface="Poppins Bold"/>
                </a:rPr>
                <a:t>Mamunur Rashid</a:t>
              </a:r>
            </a:p>
          </p:txBody>
        </p:sp>
      </p:grpSp>
      <p:grpSp>
        <p:nvGrpSpPr>
          <p:cNvPr name="Group 35" id="35"/>
          <p:cNvGrpSpPr>
            <a:grpSpLocks noChangeAspect="true"/>
          </p:cNvGrpSpPr>
          <p:nvPr/>
        </p:nvGrpSpPr>
        <p:grpSpPr>
          <a:xfrm rot="0">
            <a:off x="10207082" y="5382397"/>
            <a:ext cx="1923309" cy="1923309"/>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37" id="37"/>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9"/>
              <a:stretch>
                <a:fillRect l="223" t="-24999" r="223" b="-24999"/>
              </a:stretch>
            </a:blipFill>
          </p:spPr>
        </p:sp>
      </p:grpSp>
      <p:grpSp>
        <p:nvGrpSpPr>
          <p:cNvPr name="Group 38" id="38"/>
          <p:cNvGrpSpPr/>
          <p:nvPr/>
        </p:nvGrpSpPr>
        <p:grpSpPr>
          <a:xfrm rot="0">
            <a:off x="9828194" y="7436635"/>
            <a:ext cx="2302197" cy="1117867"/>
            <a:chOff x="0" y="0"/>
            <a:chExt cx="3069596" cy="1490490"/>
          </a:xfrm>
        </p:grpSpPr>
        <p:sp>
          <p:nvSpPr>
            <p:cNvPr name="TextBox 39" id="39"/>
            <p:cNvSpPr txBox="true"/>
            <p:nvPr/>
          </p:nvSpPr>
          <p:spPr>
            <a:xfrm rot="0">
              <a:off x="61739" y="420108"/>
              <a:ext cx="3007857" cy="1070382"/>
            </a:xfrm>
            <a:prstGeom prst="rect">
              <a:avLst/>
            </a:prstGeom>
          </p:spPr>
          <p:txBody>
            <a:bodyPr anchor="t" rtlCol="false" tIns="0" lIns="0" bIns="0" rIns="0">
              <a:spAutoFit/>
            </a:bodyPr>
            <a:lstStyle/>
            <a:p>
              <a:pPr algn="ctr">
                <a:lnSpc>
                  <a:spcPts val="1647"/>
                </a:lnSpc>
              </a:pPr>
              <a:r>
                <a:rPr lang="en-US" sz="1267">
                  <a:solidFill>
                    <a:srgbClr val="FFFFFF"/>
                  </a:solidFill>
                  <a:latin typeface="Poppins"/>
                </a:rPr>
                <a:t>AI ENGINEER,</a:t>
              </a:r>
            </a:p>
            <a:p>
              <a:pPr algn="ctr" marL="0" indent="0" lvl="0">
                <a:lnSpc>
                  <a:spcPts val="1647"/>
                </a:lnSpc>
                <a:spcBef>
                  <a:spcPct val="0"/>
                </a:spcBef>
              </a:pPr>
              <a:r>
                <a:rPr lang="en-US" sz="1267">
                  <a:solidFill>
                    <a:srgbClr val="FFFFFF"/>
                  </a:solidFill>
                  <a:latin typeface="Poppins"/>
                </a:rPr>
                <a:t>SOFTWARE AND BACKEND DEVELOPER, HARDWARE PROGRAMMER</a:t>
              </a:r>
            </a:p>
          </p:txBody>
        </p:sp>
        <p:sp>
          <p:nvSpPr>
            <p:cNvPr name="TextBox 40" id="40"/>
            <p:cNvSpPr txBox="true"/>
            <p:nvPr/>
          </p:nvSpPr>
          <p:spPr>
            <a:xfrm rot="0">
              <a:off x="0" y="-28575"/>
              <a:ext cx="2902497" cy="333375"/>
            </a:xfrm>
            <a:prstGeom prst="rect">
              <a:avLst/>
            </a:prstGeom>
          </p:spPr>
          <p:txBody>
            <a:bodyPr anchor="t" rtlCol="false" tIns="0" lIns="0" bIns="0" rIns="0">
              <a:spAutoFit/>
            </a:bodyPr>
            <a:lstStyle/>
            <a:p>
              <a:pPr algn="ctr" marL="0" indent="0" lvl="0">
                <a:lnSpc>
                  <a:spcPts val="1950"/>
                </a:lnSpc>
                <a:spcBef>
                  <a:spcPct val="0"/>
                </a:spcBef>
              </a:pPr>
              <a:r>
                <a:rPr lang="en-US" sz="1500">
                  <a:solidFill>
                    <a:srgbClr val="FFFFFF"/>
                  </a:solidFill>
                  <a:latin typeface="Poppins Bold"/>
                </a:rPr>
                <a:t>Sakib Ahmed</a:t>
              </a:r>
            </a:p>
          </p:txBody>
        </p:sp>
      </p:grpSp>
      <p:grpSp>
        <p:nvGrpSpPr>
          <p:cNvPr name="Group 41" id="41"/>
          <p:cNvGrpSpPr>
            <a:grpSpLocks noChangeAspect="true"/>
          </p:cNvGrpSpPr>
          <p:nvPr/>
        </p:nvGrpSpPr>
        <p:grpSpPr>
          <a:xfrm rot="0">
            <a:off x="12847358" y="5382397"/>
            <a:ext cx="1923309" cy="1923309"/>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6E46CE"/>
            </a:solidFill>
          </p:spPr>
        </p:sp>
        <p:sp>
          <p:nvSpPr>
            <p:cNvPr name="Freeform 43" id="43"/>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10"/>
              <a:stretch>
                <a:fillRect l="223" t="-8610" r="223" b="-8610"/>
              </a:stretch>
            </a:blipFill>
          </p:spPr>
        </p:sp>
      </p:grpSp>
      <p:grpSp>
        <p:nvGrpSpPr>
          <p:cNvPr name="Group 44" id="44"/>
          <p:cNvGrpSpPr/>
          <p:nvPr/>
        </p:nvGrpSpPr>
        <p:grpSpPr>
          <a:xfrm rot="0">
            <a:off x="12584207" y="7421832"/>
            <a:ext cx="2252537" cy="749061"/>
            <a:chOff x="0" y="0"/>
            <a:chExt cx="3003383" cy="998749"/>
          </a:xfrm>
        </p:grpSpPr>
        <p:sp>
          <p:nvSpPr>
            <p:cNvPr name="TextBox 45" id="45"/>
            <p:cNvSpPr txBox="true"/>
            <p:nvPr/>
          </p:nvSpPr>
          <p:spPr>
            <a:xfrm rot="0">
              <a:off x="398878" y="744220"/>
              <a:ext cx="2205626" cy="252730"/>
            </a:xfrm>
            <a:prstGeom prst="rect">
              <a:avLst/>
            </a:prstGeom>
          </p:spPr>
          <p:txBody>
            <a:bodyPr anchor="t" rtlCol="false" tIns="0" lIns="0" bIns="0" rIns="0">
              <a:spAutoFit/>
            </a:bodyPr>
            <a:lstStyle/>
            <a:p>
              <a:pPr algn="ctr" marL="0" indent="0" lvl="0">
                <a:lnSpc>
                  <a:spcPts val="1560"/>
                </a:lnSpc>
                <a:spcBef>
                  <a:spcPct val="0"/>
                </a:spcBef>
              </a:pPr>
              <a:r>
                <a:rPr lang="en-US" sz="1200">
                  <a:solidFill>
                    <a:srgbClr val="FFFFFF"/>
                  </a:solidFill>
                  <a:latin typeface="Poppins"/>
                </a:rPr>
                <a:t>UI DESIGNER</a:t>
              </a:r>
            </a:p>
          </p:txBody>
        </p:sp>
        <p:sp>
          <p:nvSpPr>
            <p:cNvPr name="TextBox 46" id="46"/>
            <p:cNvSpPr txBox="true"/>
            <p:nvPr/>
          </p:nvSpPr>
          <p:spPr>
            <a:xfrm rot="0">
              <a:off x="0" y="-28575"/>
              <a:ext cx="3003383" cy="1027324"/>
            </a:xfrm>
            <a:prstGeom prst="rect">
              <a:avLst/>
            </a:prstGeom>
          </p:spPr>
          <p:txBody>
            <a:bodyPr anchor="t" rtlCol="false" tIns="0" lIns="0" bIns="0" rIns="0">
              <a:spAutoFit/>
            </a:bodyPr>
            <a:lstStyle/>
            <a:p>
              <a:pPr algn="ctr">
                <a:lnSpc>
                  <a:spcPts val="2017"/>
                </a:lnSpc>
              </a:pPr>
              <a:r>
                <a:rPr lang="en-US" sz="1552">
                  <a:solidFill>
                    <a:srgbClr val="FFFFFF"/>
                  </a:solidFill>
                  <a:latin typeface="Poppins Bold"/>
                </a:rPr>
                <a:t>Thauhid Hussain Chowdhury</a:t>
              </a:r>
            </a:p>
            <a:p>
              <a:pPr algn="ctr" marL="0" indent="0" lvl="0">
                <a:lnSpc>
                  <a:spcPts val="2017"/>
                </a:lnSpc>
                <a:spcBef>
                  <a:spcPct val="0"/>
                </a:spcBef>
              </a:pPr>
            </a:p>
          </p:txBody>
        </p:sp>
      </p:grpSp>
      <p:grpSp>
        <p:nvGrpSpPr>
          <p:cNvPr name="Group 47" id="47"/>
          <p:cNvGrpSpPr/>
          <p:nvPr/>
        </p:nvGrpSpPr>
        <p:grpSpPr>
          <a:xfrm rot="0">
            <a:off x="379241" y="5834239"/>
            <a:ext cx="4403910" cy="1270680"/>
            <a:chOff x="0" y="0"/>
            <a:chExt cx="5871880" cy="1694240"/>
          </a:xfrm>
        </p:grpSpPr>
        <p:sp>
          <p:nvSpPr>
            <p:cNvPr name="TextBox 48" id="48"/>
            <p:cNvSpPr txBox="true"/>
            <p:nvPr/>
          </p:nvSpPr>
          <p:spPr>
            <a:xfrm rot="0">
              <a:off x="0" y="473135"/>
              <a:ext cx="5871880" cy="1221105"/>
            </a:xfrm>
            <a:prstGeom prst="rect">
              <a:avLst/>
            </a:prstGeom>
          </p:spPr>
          <p:txBody>
            <a:bodyPr anchor="t" rtlCol="false" tIns="0" lIns="0" bIns="0" rIns="0">
              <a:spAutoFit/>
            </a:bodyPr>
            <a:lstStyle/>
            <a:p>
              <a:pPr algn="l">
                <a:lnSpc>
                  <a:spcPts val="1845"/>
                </a:lnSpc>
              </a:pPr>
              <a:r>
                <a:rPr lang="en-US" sz="1500" spc="60">
                  <a:solidFill>
                    <a:srgbClr val="FFFFFF"/>
                  </a:solidFill>
                  <a:latin typeface="Exo"/>
                </a:rPr>
                <a:t>We are creating a System that can predict upcoming climate disaster using Machine Learning model and provide a communication network ranging from 12 to 120km</a:t>
              </a:r>
            </a:p>
          </p:txBody>
        </p:sp>
        <p:sp>
          <p:nvSpPr>
            <p:cNvPr name="TextBox 49" id="49"/>
            <p:cNvSpPr txBox="true"/>
            <p:nvPr/>
          </p:nvSpPr>
          <p:spPr>
            <a:xfrm rot="0">
              <a:off x="0" y="-9525"/>
              <a:ext cx="5864097" cy="405765"/>
            </a:xfrm>
            <a:prstGeom prst="rect">
              <a:avLst/>
            </a:prstGeom>
          </p:spPr>
          <p:txBody>
            <a:bodyPr anchor="t" rtlCol="false" tIns="0" lIns="0" bIns="0" rIns="0">
              <a:spAutoFit/>
            </a:bodyPr>
            <a:lstStyle/>
            <a:p>
              <a:pPr algn="l">
                <a:lnSpc>
                  <a:spcPts val="2460"/>
                </a:lnSpc>
              </a:pPr>
              <a:r>
                <a:rPr lang="en-US" sz="2000" spc="44">
                  <a:solidFill>
                    <a:srgbClr val="FFFFFF"/>
                  </a:solidFill>
                  <a:latin typeface="Exo Bold"/>
                </a:rPr>
                <a:t>Project Overview</a:t>
              </a:r>
            </a:p>
          </p:txBody>
        </p:sp>
      </p:grpSp>
      <p:sp>
        <p:nvSpPr>
          <p:cNvPr name="Freeform 50" id="50"/>
          <p:cNvSpPr/>
          <p:nvPr/>
        </p:nvSpPr>
        <p:spPr>
          <a:xfrm flipH="false" flipV="false" rot="0">
            <a:off x="12130391" y="-4242501"/>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1" id="51"/>
          <p:cNvSpPr/>
          <p:nvPr/>
        </p:nvSpPr>
        <p:spPr>
          <a:xfrm flipH="false" flipV="false" rot="0">
            <a:off x="-3992462" y="-4492813"/>
            <a:ext cx="11597733" cy="11597733"/>
          </a:xfrm>
          <a:custGeom>
            <a:avLst/>
            <a:gdLst/>
            <a:ahLst/>
            <a:cxnLst/>
            <a:rect r="r" b="b" t="t" l="l"/>
            <a:pathLst>
              <a:path h="11597733" w="11597733">
                <a:moveTo>
                  <a:pt x="0" y="0"/>
                </a:moveTo>
                <a:lnTo>
                  <a:pt x="11597733" y="0"/>
                </a:lnTo>
                <a:lnTo>
                  <a:pt x="11597733" y="11597732"/>
                </a:lnTo>
                <a:lnTo>
                  <a:pt x="0" y="115977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2" id="52"/>
          <p:cNvSpPr/>
          <p:nvPr/>
        </p:nvSpPr>
        <p:spPr>
          <a:xfrm flipH="false" flipV="false" rot="0">
            <a:off x="-8315" y="-265969"/>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TextBox 2" id="2"/>
          <p:cNvSpPr txBox="true"/>
          <p:nvPr/>
        </p:nvSpPr>
        <p:spPr>
          <a:xfrm rot="0">
            <a:off x="2475155" y="329565"/>
            <a:ext cx="13337691" cy="1245870"/>
          </a:xfrm>
          <a:prstGeom prst="rect">
            <a:avLst/>
          </a:prstGeom>
        </p:spPr>
        <p:txBody>
          <a:bodyPr anchor="t" rtlCol="false" tIns="0" lIns="0" bIns="0" rIns="0">
            <a:spAutoFit/>
          </a:bodyPr>
          <a:lstStyle/>
          <a:p>
            <a:pPr algn="ctr">
              <a:lnSpc>
                <a:spcPts val="10080"/>
              </a:lnSpc>
            </a:pPr>
            <a:r>
              <a:rPr lang="en-US" sz="7200">
                <a:solidFill>
                  <a:srgbClr val="FFFFFF"/>
                </a:solidFill>
                <a:latin typeface="Neue Machina"/>
              </a:rPr>
              <a:t>LIGHTNING</a:t>
            </a:r>
          </a:p>
        </p:txBody>
      </p:sp>
      <p:sp>
        <p:nvSpPr>
          <p:cNvPr name="Freeform 3" id="3"/>
          <p:cNvSpPr/>
          <p:nvPr/>
        </p:nvSpPr>
        <p:spPr>
          <a:xfrm flipH="false" flipV="false" rot="0">
            <a:off x="10645581" y="-4665035"/>
            <a:ext cx="11463149" cy="11463149"/>
          </a:xfrm>
          <a:custGeom>
            <a:avLst/>
            <a:gdLst/>
            <a:ahLst/>
            <a:cxnLst/>
            <a:rect r="r" b="b" t="t" l="l"/>
            <a:pathLst>
              <a:path h="11463149" w="11463149">
                <a:moveTo>
                  <a:pt x="0" y="0"/>
                </a:moveTo>
                <a:lnTo>
                  <a:pt x="11463149" y="0"/>
                </a:lnTo>
                <a:lnTo>
                  <a:pt x="11463149" y="11463149"/>
                </a:lnTo>
                <a:lnTo>
                  <a:pt x="0" y="114631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274904" y="-6290227"/>
            <a:ext cx="14475297" cy="14475297"/>
          </a:xfrm>
          <a:custGeom>
            <a:avLst/>
            <a:gdLst/>
            <a:ahLst/>
            <a:cxnLst/>
            <a:rect r="r" b="b" t="t" l="l"/>
            <a:pathLst>
              <a:path h="14475297" w="14475297">
                <a:moveTo>
                  <a:pt x="0" y="0"/>
                </a:moveTo>
                <a:lnTo>
                  <a:pt x="14475296" y="0"/>
                </a:lnTo>
                <a:lnTo>
                  <a:pt x="14475296" y="14475297"/>
                </a:lnTo>
                <a:lnTo>
                  <a:pt x="0" y="14475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5017" y="-332960"/>
            <a:ext cx="3506982" cy="3184314"/>
          </a:xfrm>
          <a:custGeom>
            <a:avLst/>
            <a:gdLst/>
            <a:ahLst/>
            <a:cxnLst/>
            <a:rect r="r" b="b" t="t" l="l"/>
            <a:pathLst>
              <a:path h="3184314" w="3506982">
                <a:moveTo>
                  <a:pt x="0" y="0"/>
                </a:moveTo>
                <a:lnTo>
                  <a:pt x="3506982" y="0"/>
                </a:lnTo>
                <a:lnTo>
                  <a:pt x="3506982" y="3184313"/>
                </a:lnTo>
                <a:lnTo>
                  <a:pt x="0" y="3184313"/>
                </a:lnTo>
                <a:lnTo>
                  <a:pt x="0" y="0"/>
                </a:lnTo>
                <a:close/>
              </a:path>
            </a:pathLst>
          </a:custGeom>
          <a:blipFill>
            <a:blip r:embed="rId4"/>
            <a:stretch>
              <a:fillRect l="0" t="0" r="0" b="0"/>
            </a:stretch>
          </a:blipFill>
        </p:spPr>
      </p:sp>
      <p:sp>
        <p:nvSpPr>
          <p:cNvPr name="Freeform 6" id="6"/>
          <p:cNvSpPr/>
          <p:nvPr/>
        </p:nvSpPr>
        <p:spPr>
          <a:xfrm flipH="false" flipV="false" rot="0">
            <a:off x="-2716053" y="6031400"/>
            <a:ext cx="13469737" cy="8802395"/>
          </a:xfrm>
          <a:custGeom>
            <a:avLst/>
            <a:gdLst/>
            <a:ahLst/>
            <a:cxnLst/>
            <a:rect r="r" b="b" t="t" l="l"/>
            <a:pathLst>
              <a:path h="8802395" w="13469737">
                <a:moveTo>
                  <a:pt x="0" y="0"/>
                </a:moveTo>
                <a:lnTo>
                  <a:pt x="13469737" y="0"/>
                </a:lnTo>
                <a:lnTo>
                  <a:pt x="13469737" y="8802394"/>
                </a:lnTo>
                <a:lnTo>
                  <a:pt x="0" y="8802394"/>
                </a:lnTo>
                <a:lnTo>
                  <a:pt x="0" y="0"/>
                </a:lnTo>
                <a:close/>
              </a:path>
            </a:pathLst>
          </a:custGeom>
          <a:blipFill>
            <a:blip r:embed="rId5"/>
            <a:stretch>
              <a:fillRect l="0" t="-327" r="0" b="-327"/>
            </a:stretch>
          </a:blipFill>
        </p:spPr>
      </p:sp>
      <p:sp>
        <p:nvSpPr>
          <p:cNvPr name="Freeform 7" id="7"/>
          <p:cNvSpPr/>
          <p:nvPr/>
        </p:nvSpPr>
        <p:spPr>
          <a:xfrm flipH="false" flipV="false" rot="-87442">
            <a:off x="14183554" y="-276475"/>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8" id="8"/>
          <p:cNvSpPr/>
          <p:nvPr/>
        </p:nvSpPr>
        <p:spPr>
          <a:xfrm flipH="false" flipV="false" rot="0">
            <a:off x="6285841" y="3768305"/>
            <a:ext cx="6205509" cy="4997996"/>
          </a:xfrm>
          <a:custGeom>
            <a:avLst/>
            <a:gdLst/>
            <a:ahLst/>
            <a:cxnLst/>
            <a:rect r="r" b="b" t="t" l="l"/>
            <a:pathLst>
              <a:path h="4997996" w="6205509">
                <a:moveTo>
                  <a:pt x="0" y="0"/>
                </a:moveTo>
                <a:lnTo>
                  <a:pt x="6205509" y="0"/>
                </a:lnTo>
                <a:lnTo>
                  <a:pt x="6205509" y="4997996"/>
                </a:lnTo>
                <a:lnTo>
                  <a:pt x="0" y="4997996"/>
                </a:lnTo>
                <a:lnTo>
                  <a:pt x="0" y="0"/>
                </a:lnTo>
                <a:close/>
              </a:path>
            </a:pathLst>
          </a:custGeom>
          <a:blipFill>
            <a:blip r:embed="rId7">
              <a:alphaModFix amt="44999"/>
            </a:blip>
            <a:stretch>
              <a:fillRect l="0" t="-18346" r="0" b="-7544"/>
            </a:stretch>
          </a:blipFill>
        </p:spPr>
      </p:sp>
      <p:grpSp>
        <p:nvGrpSpPr>
          <p:cNvPr name="Group 9" id="9"/>
          <p:cNvGrpSpPr/>
          <p:nvPr/>
        </p:nvGrpSpPr>
        <p:grpSpPr>
          <a:xfrm rot="0">
            <a:off x="13639452" y="3726325"/>
            <a:ext cx="3691585" cy="5039976"/>
            <a:chOff x="0" y="0"/>
            <a:chExt cx="846388" cy="1155540"/>
          </a:xfrm>
        </p:grpSpPr>
        <p:sp>
          <p:nvSpPr>
            <p:cNvPr name="Freeform 10" id="10"/>
            <p:cNvSpPr/>
            <p:nvPr/>
          </p:nvSpPr>
          <p:spPr>
            <a:xfrm flipH="false" flipV="false" rot="0">
              <a:off x="0" y="0"/>
              <a:ext cx="846388" cy="1155540"/>
            </a:xfrm>
            <a:custGeom>
              <a:avLst/>
              <a:gdLst/>
              <a:ahLst/>
              <a:cxnLst/>
              <a:rect r="r" b="b" t="t" l="l"/>
              <a:pathLst>
                <a:path h="1155540" w="846388">
                  <a:moveTo>
                    <a:pt x="130025" y="0"/>
                  </a:moveTo>
                  <a:lnTo>
                    <a:pt x="716363" y="0"/>
                  </a:lnTo>
                  <a:cubicBezTo>
                    <a:pt x="788174" y="0"/>
                    <a:pt x="846388" y="58214"/>
                    <a:pt x="846388" y="130025"/>
                  </a:cubicBezTo>
                  <a:lnTo>
                    <a:pt x="846388" y="1025515"/>
                  </a:lnTo>
                  <a:cubicBezTo>
                    <a:pt x="846388" y="1097326"/>
                    <a:pt x="788174" y="1155540"/>
                    <a:pt x="716363" y="1155540"/>
                  </a:cubicBezTo>
                  <a:lnTo>
                    <a:pt x="130025" y="1155540"/>
                  </a:lnTo>
                  <a:cubicBezTo>
                    <a:pt x="58214" y="1155540"/>
                    <a:pt x="0" y="1097326"/>
                    <a:pt x="0" y="1025515"/>
                  </a:cubicBezTo>
                  <a:lnTo>
                    <a:pt x="0" y="130025"/>
                  </a:lnTo>
                  <a:cubicBezTo>
                    <a:pt x="0" y="58214"/>
                    <a:pt x="58214" y="0"/>
                    <a:pt x="130025" y="0"/>
                  </a:cubicBezTo>
                  <a:close/>
                </a:path>
              </a:pathLst>
            </a:custGeom>
            <a:gradFill rotWithShape="true">
              <a:gsLst>
                <a:gs pos="0">
                  <a:srgbClr val="87FFC2">
                    <a:alpha val="30000"/>
                  </a:srgbClr>
                </a:gs>
                <a:gs pos="100000">
                  <a:srgbClr val="0562FF">
                    <a:alpha val="30000"/>
                  </a:srgbClr>
                </a:gs>
              </a:gsLst>
              <a:lin ang="0"/>
            </a:gra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12" id="12"/>
          <p:cNvGrpSpPr/>
          <p:nvPr/>
        </p:nvGrpSpPr>
        <p:grpSpPr>
          <a:xfrm rot="0">
            <a:off x="14761217" y="3117526"/>
            <a:ext cx="1301559" cy="13015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FF69"/>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15" id="15"/>
          <p:cNvGrpSpPr/>
          <p:nvPr/>
        </p:nvGrpSpPr>
        <p:grpSpPr>
          <a:xfrm rot="0">
            <a:off x="1594207" y="3726026"/>
            <a:ext cx="3689772" cy="5037501"/>
            <a:chOff x="0" y="0"/>
            <a:chExt cx="846388" cy="1155540"/>
          </a:xfrm>
        </p:grpSpPr>
        <p:sp>
          <p:nvSpPr>
            <p:cNvPr name="Freeform 16" id="16"/>
            <p:cNvSpPr/>
            <p:nvPr/>
          </p:nvSpPr>
          <p:spPr>
            <a:xfrm flipH="false" flipV="false" rot="0">
              <a:off x="0" y="0"/>
              <a:ext cx="846388" cy="1155540"/>
            </a:xfrm>
            <a:custGeom>
              <a:avLst/>
              <a:gdLst/>
              <a:ahLst/>
              <a:cxnLst/>
              <a:rect r="r" b="b" t="t" l="l"/>
              <a:pathLst>
                <a:path h="1155540" w="846388">
                  <a:moveTo>
                    <a:pt x="130089" y="0"/>
                  </a:moveTo>
                  <a:lnTo>
                    <a:pt x="716299" y="0"/>
                  </a:lnTo>
                  <a:cubicBezTo>
                    <a:pt x="788145" y="0"/>
                    <a:pt x="846388" y="58243"/>
                    <a:pt x="846388" y="130089"/>
                  </a:cubicBezTo>
                  <a:lnTo>
                    <a:pt x="846388" y="1025451"/>
                  </a:lnTo>
                  <a:cubicBezTo>
                    <a:pt x="846388" y="1059953"/>
                    <a:pt x="832682" y="1093042"/>
                    <a:pt x="808286" y="1117438"/>
                  </a:cubicBezTo>
                  <a:cubicBezTo>
                    <a:pt x="783889" y="1141834"/>
                    <a:pt x="750801" y="1155540"/>
                    <a:pt x="716299" y="1155540"/>
                  </a:cubicBezTo>
                  <a:lnTo>
                    <a:pt x="130089" y="1155540"/>
                  </a:lnTo>
                  <a:cubicBezTo>
                    <a:pt x="95587" y="1155540"/>
                    <a:pt x="62499" y="1141834"/>
                    <a:pt x="38102" y="1117438"/>
                  </a:cubicBezTo>
                  <a:cubicBezTo>
                    <a:pt x="13706" y="1093042"/>
                    <a:pt x="0" y="1059953"/>
                    <a:pt x="0" y="1025451"/>
                  </a:cubicBezTo>
                  <a:lnTo>
                    <a:pt x="0" y="130089"/>
                  </a:lnTo>
                  <a:cubicBezTo>
                    <a:pt x="0" y="95587"/>
                    <a:pt x="13706" y="62499"/>
                    <a:pt x="38102" y="38102"/>
                  </a:cubicBezTo>
                  <a:cubicBezTo>
                    <a:pt x="62499" y="13706"/>
                    <a:pt x="95587" y="0"/>
                    <a:pt x="130089" y="0"/>
                  </a:cubicBezTo>
                  <a:close/>
                </a:path>
              </a:pathLst>
            </a:custGeom>
            <a:gradFill rotWithShape="true">
              <a:gsLst>
                <a:gs pos="0">
                  <a:srgbClr val="87FFC2">
                    <a:alpha val="30000"/>
                  </a:srgbClr>
                </a:gs>
                <a:gs pos="100000">
                  <a:srgbClr val="0562FF">
                    <a:alpha val="30000"/>
                  </a:srgbClr>
                </a:gs>
              </a:gsLst>
              <a:lin ang="0"/>
            </a:gra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18" id="18"/>
          <p:cNvGrpSpPr/>
          <p:nvPr/>
        </p:nvGrpSpPr>
        <p:grpSpPr>
          <a:xfrm rot="0">
            <a:off x="2715421" y="3117526"/>
            <a:ext cx="1300920" cy="130092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1F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21" id="21"/>
          <p:cNvGrpSpPr/>
          <p:nvPr/>
        </p:nvGrpSpPr>
        <p:grpSpPr>
          <a:xfrm rot="0">
            <a:off x="5559287" y="3726026"/>
            <a:ext cx="3689772" cy="5037501"/>
            <a:chOff x="0" y="0"/>
            <a:chExt cx="846388" cy="1155540"/>
          </a:xfrm>
        </p:grpSpPr>
        <p:sp>
          <p:nvSpPr>
            <p:cNvPr name="Freeform 22" id="22"/>
            <p:cNvSpPr/>
            <p:nvPr/>
          </p:nvSpPr>
          <p:spPr>
            <a:xfrm flipH="false" flipV="false" rot="0">
              <a:off x="0" y="0"/>
              <a:ext cx="846388" cy="1155540"/>
            </a:xfrm>
            <a:custGeom>
              <a:avLst/>
              <a:gdLst/>
              <a:ahLst/>
              <a:cxnLst/>
              <a:rect r="r" b="b" t="t" l="l"/>
              <a:pathLst>
                <a:path h="1155540" w="846388">
                  <a:moveTo>
                    <a:pt x="130089" y="0"/>
                  </a:moveTo>
                  <a:lnTo>
                    <a:pt x="716299" y="0"/>
                  </a:lnTo>
                  <a:cubicBezTo>
                    <a:pt x="788145" y="0"/>
                    <a:pt x="846388" y="58243"/>
                    <a:pt x="846388" y="130089"/>
                  </a:cubicBezTo>
                  <a:lnTo>
                    <a:pt x="846388" y="1025451"/>
                  </a:lnTo>
                  <a:cubicBezTo>
                    <a:pt x="846388" y="1059953"/>
                    <a:pt x="832682" y="1093042"/>
                    <a:pt x="808286" y="1117438"/>
                  </a:cubicBezTo>
                  <a:cubicBezTo>
                    <a:pt x="783889" y="1141834"/>
                    <a:pt x="750801" y="1155540"/>
                    <a:pt x="716299" y="1155540"/>
                  </a:cubicBezTo>
                  <a:lnTo>
                    <a:pt x="130089" y="1155540"/>
                  </a:lnTo>
                  <a:cubicBezTo>
                    <a:pt x="95587" y="1155540"/>
                    <a:pt x="62499" y="1141834"/>
                    <a:pt x="38102" y="1117438"/>
                  </a:cubicBezTo>
                  <a:cubicBezTo>
                    <a:pt x="13706" y="1093042"/>
                    <a:pt x="0" y="1059953"/>
                    <a:pt x="0" y="1025451"/>
                  </a:cubicBezTo>
                  <a:lnTo>
                    <a:pt x="0" y="130089"/>
                  </a:lnTo>
                  <a:cubicBezTo>
                    <a:pt x="0" y="95587"/>
                    <a:pt x="13706" y="62499"/>
                    <a:pt x="38102" y="38102"/>
                  </a:cubicBezTo>
                  <a:cubicBezTo>
                    <a:pt x="62499" y="13706"/>
                    <a:pt x="95587" y="0"/>
                    <a:pt x="130089" y="0"/>
                  </a:cubicBezTo>
                  <a:close/>
                </a:path>
              </a:pathLst>
            </a:custGeom>
            <a:gradFill rotWithShape="true">
              <a:gsLst>
                <a:gs pos="0">
                  <a:srgbClr val="87FFC2">
                    <a:alpha val="30000"/>
                  </a:srgbClr>
                </a:gs>
                <a:gs pos="100000">
                  <a:srgbClr val="0562FF">
                    <a:alpha val="30000"/>
                  </a:srgbClr>
                </a:gs>
              </a:gsLst>
              <a:lin ang="0"/>
            </a:gra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4" id="24"/>
          <p:cNvGrpSpPr/>
          <p:nvPr/>
        </p:nvGrpSpPr>
        <p:grpSpPr>
          <a:xfrm rot="0">
            <a:off x="6680501" y="3117526"/>
            <a:ext cx="1300920" cy="130092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1FD1"/>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grpSp>
        <p:nvGrpSpPr>
          <p:cNvPr name="Group 27" id="27"/>
          <p:cNvGrpSpPr/>
          <p:nvPr/>
        </p:nvGrpSpPr>
        <p:grpSpPr>
          <a:xfrm rot="0">
            <a:off x="9524367" y="3726026"/>
            <a:ext cx="3689772" cy="5037501"/>
            <a:chOff x="0" y="0"/>
            <a:chExt cx="846388" cy="1155540"/>
          </a:xfrm>
        </p:grpSpPr>
        <p:sp>
          <p:nvSpPr>
            <p:cNvPr name="Freeform 28" id="28"/>
            <p:cNvSpPr/>
            <p:nvPr/>
          </p:nvSpPr>
          <p:spPr>
            <a:xfrm flipH="false" flipV="false" rot="0">
              <a:off x="0" y="0"/>
              <a:ext cx="846388" cy="1155540"/>
            </a:xfrm>
            <a:custGeom>
              <a:avLst/>
              <a:gdLst/>
              <a:ahLst/>
              <a:cxnLst/>
              <a:rect r="r" b="b" t="t" l="l"/>
              <a:pathLst>
                <a:path h="1155540" w="846388">
                  <a:moveTo>
                    <a:pt x="130089" y="0"/>
                  </a:moveTo>
                  <a:lnTo>
                    <a:pt x="716299" y="0"/>
                  </a:lnTo>
                  <a:cubicBezTo>
                    <a:pt x="788145" y="0"/>
                    <a:pt x="846388" y="58243"/>
                    <a:pt x="846388" y="130089"/>
                  </a:cubicBezTo>
                  <a:lnTo>
                    <a:pt x="846388" y="1025451"/>
                  </a:lnTo>
                  <a:cubicBezTo>
                    <a:pt x="846388" y="1059953"/>
                    <a:pt x="832682" y="1093042"/>
                    <a:pt x="808286" y="1117438"/>
                  </a:cubicBezTo>
                  <a:cubicBezTo>
                    <a:pt x="783889" y="1141834"/>
                    <a:pt x="750801" y="1155540"/>
                    <a:pt x="716299" y="1155540"/>
                  </a:cubicBezTo>
                  <a:lnTo>
                    <a:pt x="130089" y="1155540"/>
                  </a:lnTo>
                  <a:cubicBezTo>
                    <a:pt x="95587" y="1155540"/>
                    <a:pt x="62499" y="1141834"/>
                    <a:pt x="38102" y="1117438"/>
                  </a:cubicBezTo>
                  <a:cubicBezTo>
                    <a:pt x="13706" y="1093042"/>
                    <a:pt x="0" y="1059953"/>
                    <a:pt x="0" y="1025451"/>
                  </a:cubicBezTo>
                  <a:lnTo>
                    <a:pt x="0" y="130089"/>
                  </a:lnTo>
                  <a:cubicBezTo>
                    <a:pt x="0" y="95587"/>
                    <a:pt x="13706" y="62499"/>
                    <a:pt x="38102" y="38102"/>
                  </a:cubicBezTo>
                  <a:cubicBezTo>
                    <a:pt x="62499" y="13706"/>
                    <a:pt x="95587" y="0"/>
                    <a:pt x="130089" y="0"/>
                  </a:cubicBezTo>
                  <a:close/>
                </a:path>
              </a:pathLst>
            </a:custGeom>
            <a:gradFill rotWithShape="true">
              <a:gsLst>
                <a:gs pos="0">
                  <a:srgbClr val="87FFC2">
                    <a:alpha val="30000"/>
                  </a:srgbClr>
                </a:gs>
                <a:gs pos="100000">
                  <a:srgbClr val="0562FF">
                    <a:alpha val="30000"/>
                  </a:srgbClr>
                </a:gs>
              </a:gsLst>
              <a:lin ang="0"/>
            </a:gradFill>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30" id="30"/>
          <p:cNvGrpSpPr/>
          <p:nvPr/>
        </p:nvGrpSpPr>
        <p:grpSpPr>
          <a:xfrm rot="0">
            <a:off x="10645581" y="3117526"/>
            <a:ext cx="1300920" cy="130092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4D8"/>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33" id="33"/>
          <p:cNvSpPr txBox="true"/>
          <p:nvPr/>
        </p:nvSpPr>
        <p:spPr>
          <a:xfrm rot="0">
            <a:off x="14761217" y="3436818"/>
            <a:ext cx="1301559" cy="676664"/>
          </a:xfrm>
          <a:prstGeom prst="rect">
            <a:avLst/>
          </a:prstGeom>
        </p:spPr>
        <p:txBody>
          <a:bodyPr anchor="t" rtlCol="false" tIns="0" lIns="0" bIns="0" rIns="0">
            <a:spAutoFit/>
          </a:bodyPr>
          <a:lstStyle/>
          <a:p>
            <a:pPr algn="ctr">
              <a:lnSpc>
                <a:spcPts val="5549"/>
              </a:lnSpc>
            </a:pPr>
            <a:r>
              <a:rPr lang="en-US" sz="3963">
                <a:solidFill>
                  <a:srgbClr val="FFFFFF"/>
                </a:solidFill>
                <a:latin typeface="TAN Nimbus"/>
              </a:rPr>
              <a:t>4</a:t>
            </a:r>
          </a:p>
        </p:txBody>
      </p:sp>
      <p:sp>
        <p:nvSpPr>
          <p:cNvPr name="TextBox 34" id="34"/>
          <p:cNvSpPr txBox="true"/>
          <p:nvPr/>
        </p:nvSpPr>
        <p:spPr>
          <a:xfrm rot="0">
            <a:off x="14015960" y="5403804"/>
            <a:ext cx="2792073" cy="2468658"/>
          </a:xfrm>
          <a:prstGeom prst="rect">
            <a:avLst/>
          </a:prstGeom>
        </p:spPr>
        <p:txBody>
          <a:bodyPr anchor="t" rtlCol="false" tIns="0" lIns="0" bIns="0" rIns="0">
            <a:spAutoFit/>
          </a:bodyPr>
          <a:lstStyle/>
          <a:p>
            <a:pPr algn="ctr">
              <a:lnSpc>
                <a:spcPts val="3303"/>
              </a:lnSpc>
            </a:pPr>
            <a:r>
              <a:rPr lang="en-US" sz="2359">
                <a:solidFill>
                  <a:srgbClr val="FFFFFF"/>
                </a:solidFill>
                <a:latin typeface="Now"/>
              </a:rPr>
              <a:t>Global annual lightning fatalities range from 6,000 to 24,000 persons per year*</a:t>
            </a:r>
          </a:p>
          <a:p>
            <a:pPr algn="ctr">
              <a:lnSpc>
                <a:spcPts val="3303"/>
              </a:lnSpc>
            </a:pPr>
          </a:p>
        </p:txBody>
      </p:sp>
      <p:sp>
        <p:nvSpPr>
          <p:cNvPr name="TextBox 35" id="35"/>
          <p:cNvSpPr txBox="true"/>
          <p:nvPr/>
        </p:nvSpPr>
        <p:spPr>
          <a:xfrm rot="0">
            <a:off x="10645581" y="3436624"/>
            <a:ext cx="1300920" cy="676369"/>
          </a:xfrm>
          <a:prstGeom prst="rect">
            <a:avLst/>
          </a:prstGeom>
        </p:spPr>
        <p:txBody>
          <a:bodyPr anchor="t" rtlCol="false" tIns="0" lIns="0" bIns="0" rIns="0">
            <a:spAutoFit/>
          </a:bodyPr>
          <a:lstStyle/>
          <a:p>
            <a:pPr algn="ctr">
              <a:lnSpc>
                <a:spcPts val="5546"/>
              </a:lnSpc>
            </a:pPr>
            <a:r>
              <a:rPr lang="en-US" sz="3961">
                <a:solidFill>
                  <a:srgbClr val="FFFFFF"/>
                </a:solidFill>
                <a:latin typeface="TAN Nimbus"/>
              </a:rPr>
              <a:t>3</a:t>
            </a:r>
          </a:p>
        </p:txBody>
      </p:sp>
      <p:sp>
        <p:nvSpPr>
          <p:cNvPr name="TextBox 36" id="36"/>
          <p:cNvSpPr txBox="true"/>
          <p:nvPr/>
        </p:nvSpPr>
        <p:spPr>
          <a:xfrm rot="0">
            <a:off x="1970530" y="5402658"/>
            <a:ext cx="2790702" cy="2054179"/>
          </a:xfrm>
          <a:prstGeom prst="rect">
            <a:avLst/>
          </a:prstGeom>
        </p:spPr>
        <p:txBody>
          <a:bodyPr anchor="t" rtlCol="false" tIns="0" lIns="0" bIns="0" rIns="0">
            <a:spAutoFit/>
          </a:bodyPr>
          <a:lstStyle/>
          <a:p>
            <a:pPr algn="ctr">
              <a:lnSpc>
                <a:spcPts val="3301"/>
              </a:lnSpc>
            </a:pPr>
            <a:r>
              <a:rPr lang="en-US" sz="2358">
                <a:solidFill>
                  <a:srgbClr val="FFFFFF"/>
                </a:solidFill>
                <a:latin typeface="Now"/>
              </a:rPr>
              <a:t>Average number of lightning strikes worldwide per day - 8.6 Million.</a:t>
            </a:r>
          </a:p>
          <a:p>
            <a:pPr algn="ctr">
              <a:lnSpc>
                <a:spcPts val="3301"/>
              </a:lnSpc>
            </a:pPr>
          </a:p>
        </p:txBody>
      </p:sp>
      <p:sp>
        <p:nvSpPr>
          <p:cNvPr name="TextBox 37" id="37"/>
          <p:cNvSpPr txBox="true"/>
          <p:nvPr/>
        </p:nvSpPr>
        <p:spPr>
          <a:xfrm rot="0">
            <a:off x="2715421" y="3436624"/>
            <a:ext cx="1300920" cy="676369"/>
          </a:xfrm>
          <a:prstGeom prst="rect">
            <a:avLst/>
          </a:prstGeom>
        </p:spPr>
        <p:txBody>
          <a:bodyPr anchor="t" rtlCol="false" tIns="0" lIns="0" bIns="0" rIns="0">
            <a:spAutoFit/>
          </a:bodyPr>
          <a:lstStyle/>
          <a:p>
            <a:pPr algn="ctr">
              <a:lnSpc>
                <a:spcPts val="5546"/>
              </a:lnSpc>
            </a:pPr>
            <a:r>
              <a:rPr lang="en-US" sz="3961">
                <a:solidFill>
                  <a:srgbClr val="FFFFFF"/>
                </a:solidFill>
                <a:latin typeface="TAN Nimbus"/>
              </a:rPr>
              <a:t>1</a:t>
            </a:r>
          </a:p>
        </p:txBody>
      </p:sp>
      <p:sp>
        <p:nvSpPr>
          <p:cNvPr name="TextBox 38" id="38"/>
          <p:cNvSpPr txBox="true"/>
          <p:nvPr/>
        </p:nvSpPr>
        <p:spPr>
          <a:xfrm rot="0">
            <a:off x="5935610" y="5402658"/>
            <a:ext cx="2790702" cy="1640889"/>
          </a:xfrm>
          <a:prstGeom prst="rect">
            <a:avLst/>
          </a:prstGeom>
        </p:spPr>
        <p:txBody>
          <a:bodyPr anchor="t" rtlCol="false" tIns="0" lIns="0" bIns="0" rIns="0">
            <a:spAutoFit/>
          </a:bodyPr>
          <a:lstStyle/>
          <a:p>
            <a:pPr algn="ctr">
              <a:lnSpc>
                <a:spcPts val="3301"/>
              </a:lnSpc>
            </a:pPr>
            <a:r>
              <a:rPr lang="en-US" sz="2358">
                <a:solidFill>
                  <a:srgbClr val="FFFFFF"/>
                </a:solidFill>
                <a:latin typeface="Now"/>
              </a:rPr>
              <a:t>One death occurred for every 345,000 flashes.</a:t>
            </a:r>
          </a:p>
          <a:p>
            <a:pPr algn="ctr">
              <a:lnSpc>
                <a:spcPts val="3301"/>
              </a:lnSpc>
            </a:pPr>
          </a:p>
        </p:txBody>
      </p:sp>
      <p:sp>
        <p:nvSpPr>
          <p:cNvPr name="TextBox 39" id="39"/>
          <p:cNvSpPr txBox="true"/>
          <p:nvPr/>
        </p:nvSpPr>
        <p:spPr>
          <a:xfrm rot="0">
            <a:off x="6680501" y="3436624"/>
            <a:ext cx="1300920" cy="676369"/>
          </a:xfrm>
          <a:prstGeom prst="rect">
            <a:avLst/>
          </a:prstGeom>
        </p:spPr>
        <p:txBody>
          <a:bodyPr anchor="t" rtlCol="false" tIns="0" lIns="0" bIns="0" rIns="0">
            <a:spAutoFit/>
          </a:bodyPr>
          <a:lstStyle/>
          <a:p>
            <a:pPr algn="ctr">
              <a:lnSpc>
                <a:spcPts val="5546"/>
              </a:lnSpc>
            </a:pPr>
            <a:r>
              <a:rPr lang="en-US" sz="3961">
                <a:solidFill>
                  <a:srgbClr val="FFFFFF"/>
                </a:solidFill>
                <a:latin typeface="TAN Nimbus"/>
              </a:rPr>
              <a:t>2</a:t>
            </a:r>
          </a:p>
        </p:txBody>
      </p:sp>
      <p:sp>
        <p:nvSpPr>
          <p:cNvPr name="TextBox 40" id="40"/>
          <p:cNvSpPr txBox="true"/>
          <p:nvPr/>
        </p:nvSpPr>
        <p:spPr>
          <a:xfrm rot="0">
            <a:off x="9900690" y="5402658"/>
            <a:ext cx="2790702" cy="2054179"/>
          </a:xfrm>
          <a:prstGeom prst="rect">
            <a:avLst/>
          </a:prstGeom>
        </p:spPr>
        <p:txBody>
          <a:bodyPr anchor="t" rtlCol="false" tIns="0" lIns="0" bIns="0" rIns="0">
            <a:spAutoFit/>
          </a:bodyPr>
          <a:lstStyle/>
          <a:p>
            <a:pPr algn="ctr">
              <a:lnSpc>
                <a:spcPts val="3301"/>
              </a:lnSpc>
            </a:pPr>
            <a:r>
              <a:rPr lang="en-US" sz="2358">
                <a:solidFill>
                  <a:srgbClr val="FFFFFF"/>
                </a:solidFill>
                <a:latin typeface="Now"/>
              </a:rPr>
              <a:t>Almost 1.5 Billion of world wealth damage world-wide.</a:t>
            </a:r>
          </a:p>
          <a:p>
            <a:pPr algn="ctr">
              <a:lnSpc>
                <a:spcPts val="330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351535">
            <a:off x="14067894" y="5170189"/>
            <a:ext cx="7727703" cy="7486212"/>
          </a:xfrm>
          <a:custGeom>
            <a:avLst/>
            <a:gdLst/>
            <a:ahLst/>
            <a:cxnLst/>
            <a:rect r="r" b="b" t="t" l="l"/>
            <a:pathLst>
              <a:path h="7486212" w="7727703">
                <a:moveTo>
                  <a:pt x="0" y="0"/>
                </a:moveTo>
                <a:lnTo>
                  <a:pt x="7727703" y="0"/>
                </a:lnTo>
                <a:lnTo>
                  <a:pt x="7727703" y="7486212"/>
                </a:lnTo>
                <a:lnTo>
                  <a:pt x="0" y="7486212"/>
                </a:lnTo>
                <a:lnTo>
                  <a:pt x="0" y="0"/>
                </a:lnTo>
                <a:close/>
              </a:path>
            </a:pathLst>
          </a:custGeom>
          <a:blipFill>
            <a:blip r:embed="rId2"/>
            <a:stretch>
              <a:fillRect l="0" t="0" r="0" b="0"/>
            </a:stretch>
          </a:blipFill>
        </p:spPr>
      </p:sp>
      <p:grpSp>
        <p:nvGrpSpPr>
          <p:cNvPr name="Group 3" id="3"/>
          <p:cNvGrpSpPr/>
          <p:nvPr/>
        </p:nvGrpSpPr>
        <p:grpSpPr>
          <a:xfrm rot="0">
            <a:off x="1092669" y="3728452"/>
            <a:ext cx="3682800" cy="4821202"/>
            <a:chOff x="0" y="0"/>
            <a:chExt cx="812800" cy="1064047"/>
          </a:xfrm>
        </p:grpSpPr>
        <p:sp>
          <p:nvSpPr>
            <p:cNvPr name="Freeform 4" id="4"/>
            <p:cNvSpPr/>
            <p:nvPr/>
          </p:nvSpPr>
          <p:spPr>
            <a:xfrm flipH="false" flipV="false" rot="0">
              <a:off x="0" y="0"/>
              <a:ext cx="812800" cy="1064047"/>
            </a:xfrm>
            <a:custGeom>
              <a:avLst/>
              <a:gdLst/>
              <a:ahLst/>
              <a:cxnLst/>
              <a:rect r="r" b="b" t="t" l="l"/>
              <a:pathLst>
                <a:path h="1064047" w="812800">
                  <a:moveTo>
                    <a:pt x="127000" y="0"/>
                  </a:moveTo>
                  <a:lnTo>
                    <a:pt x="685800" y="0"/>
                  </a:lnTo>
                  <a:cubicBezTo>
                    <a:pt x="755940" y="0"/>
                    <a:pt x="812800" y="56860"/>
                    <a:pt x="812800" y="127000"/>
                  </a:cubicBezTo>
                  <a:lnTo>
                    <a:pt x="812800" y="937047"/>
                  </a:lnTo>
                  <a:cubicBezTo>
                    <a:pt x="812800" y="1007187"/>
                    <a:pt x="755940" y="1064047"/>
                    <a:pt x="685800" y="1064047"/>
                  </a:cubicBezTo>
                  <a:lnTo>
                    <a:pt x="127000" y="1064047"/>
                  </a:lnTo>
                  <a:cubicBezTo>
                    <a:pt x="93318" y="1064047"/>
                    <a:pt x="61015" y="1050667"/>
                    <a:pt x="37197" y="1026850"/>
                  </a:cubicBezTo>
                  <a:cubicBezTo>
                    <a:pt x="13380" y="1003033"/>
                    <a:pt x="0" y="970730"/>
                    <a:pt x="0" y="937047"/>
                  </a:cubicBezTo>
                  <a:lnTo>
                    <a:pt x="0" y="127000"/>
                  </a:lnTo>
                  <a:cubicBezTo>
                    <a:pt x="0" y="56860"/>
                    <a:pt x="56860" y="0"/>
                    <a:pt x="127000" y="0"/>
                  </a:cubicBezTo>
                  <a:close/>
                </a:path>
              </a:pathLst>
            </a:custGeom>
            <a:gradFill rotWithShape="true">
              <a:gsLst>
                <a:gs pos="0">
                  <a:srgbClr val="FFC9CB">
                    <a:alpha val="39000"/>
                  </a:srgbClr>
                </a:gs>
                <a:gs pos="100000">
                  <a:srgbClr val="0562FF">
                    <a:alpha val="39000"/>
                  </a:srgbClr>
                </a:gs>
              </a:gsLst>
              <a:lin ang="0"/>
            </a:gra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6" id="6"/>
          <p:cNvSpPr/>
          <p:nvPr/>
        </p:nvSpPr>
        <p:spPr>
          <a:xfrm flipH="false" flipV="false" rot="0">
            <a:off x="1089346" y="3728452"/>
            <a:ext cx="3686124" cy="2455880"/>
          </a:xfrm>
          <a:custGeom>
            <a:avLst/>
            <a:gdLst/>
            <a:ahLst/>
            <a:cxnLst/>
            <a:rect r="r" b="b" t="t" l="l"/>
            <a:pathLst>
              <a:path h="2455880" w="3686124">
                <a:moveTo>
                  <a:pt x="0" y="0"/>
                </a:moveTo>
                <a:lnTo>
                  <a:pt x="3686123" y="0"/>
                </a:lnTo>
                <a:lnTo>
                  <a:pt x="3686123" y="2455880"/>
                </a:lnTo>
                <a:lnTo>
                  <a:pt x="0" y="2455880"/>
                </a:lnTo>
                <a:lnTo>
                  <a:pt x="0" y="0"/>
                </a:lnTo>
                <a:close/>
              </a:path>
            </a:pathLst>
          </a:custGeom>
          <a:blipFill>
            <a:blip r:embed="rId3"/>
            <a:stretch>
              <a:fillRect l="-517" t="0" r="-517" b="0"/>
            </a:stretch>
          </a:blipFill>
        </p:spPr>
      </p:sp>
      <p:grpSp>
        <p:nvGrpSpPr>
          <p:cNvPr name="Group 7" id="7"/>
          <p:cNvGrpSpPr/>
          <p:nvPr/>
        </p:nvGrpSpPr>
        <p:grpSpPr>
          <a:xfrm rot="0">
            <a:off x="5018721" y="3683174"/>
            <a:ext cx="3682800" cy="4821202"/>
            <a:chOff x="0" y="0"/>
            <a:chExt cx="812800" cy="1064047"/>
          </a:xfrm>
        </p:grpSpPr>
        <p:sp>
          <p:nvSpPr>
            <p:cNvPr name="Freeform 8" id="8"/>
            <p:cNvSpPr/>
            <p:nvPr/>
          </p:nvSpPr>
          <p:spPr>
            <a:xfrm flipH="false" flipV="false" rot="0">
              <a:off x="0" y="0"/>
              <a:ext cx="812800" cy="1064047"/>
            </a:xfrm>
            <a:custGeom>
              <a:avLst/>
              <a:gdLst/>
              <a:ahLst/>
              <a:cxnLst/>
              <a:rect r="r" b="b" t="t" l="l"/>
              <a:pathLst>
                <a:path h="1064047" w="812800">
                  <a:moveTo>
                    <a:pt x="127000" y="0"/>
                  </a:moveTo>
                  <a:lnTo>
                    <a:pt x="685800" y="0"/>
                  </a:lnTo>
                  <a:cubicBezTo>
                    <a:pt x="755940" y="0"/>
                    <a:pt x="812800" y="56860"/>
                    <a:pt x="812800" y="127000"/>
                  </a:cubicBezTo>
                  <a:lnTo>
                    <a:pt x="812800" y="937047"/>
                  </a:lnTo>
                  <a:cubicBezTo>
                    <a:pt x="812800" y="1007187"/>
                    <a:pt x="755940" y="1064047"/>
                    <a:pt x="685800" y="1064047"/>
                  </a:cubicBezTo>
                  <a:lnTo>
                    <a:pt x="127000" y="1064047"/>
                  </a:lnTo>
                  <a:cubicBezTo>
                    <a:pt x="93318" y="1064047"/>
                    <a:pt x="61015" y="1050667"/>
                    <a:pt x="37197" y="1026850"/>
                  </a:cubicBezTo>
                  <a:cubicBezTo>
                    <a:pt x="13380" y="1003033"/>
                    <a:pt x="0" y="970730"/>
                    <a:pt x="0" y="937047"/>
                  </a:cubicBezTo>
                  <a:lnTo>
                    <a:pt x="0" y="127000"/>
                  </a:lnTo>
                  <a:cubicBezTo>
                    <a:pt x="0" y="56860"/>
                    <a:pt x="56860" y="0"/>
                    <a:pt x="127000" y="0"/>
                  </a:cubicBezTo>
                  <a:close/>
                </a:path>
              </a:pathLst>
            </a:custGeom>
            <a:gradFill rotWithShape="true">
              <a:gsLst>
                <a:gs pos="0">
                  <a:srgbClr val="FFC9CB">
                    <a:alpha val="38000"/>
                  </a:srgbClr>
                </a:gs>
                <a:gs pos="100000">
                  <a:srgbClr val="0562FF">
                    <a:alpha val="38000"/>
                  </a:srgbClr>
                </a:gs>
              </a:gsLst>
              <a:lin ang="0"/>
            </a:gra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10" id="10"/>
          <p:cNvSpPr/>
          <p:nvPr/>
        </p:nvSpPr>
        <p:spPr>
          <a:xfrm flipH="false" flipV="false" rot="0">
            <a:off x="5013594" y="3683174"/>
            <a:ext cx="3693052" cy="2455880"/>
          </a:xfrm>
          <a:custGeom>
            <a:avLst/>
            <a:gdLst/>
            <a:ahLst/>
            <a:cxnLst/>
            <a:rect r="r" b="b" t="t" l="l"/>
            <a:pathLst>
              <a:path h="2455880" w="3693052">
                <a:moveTo>
                  <a:pt x="0" y="0"/>
                </a:moveTo>
                <a:lnTo>
                  <a:pt x="3693053" y="0"/>
                </a:lnTo>
                <a:lnTo>
                  <a:pt x="3693053" y="2455879"/>
                </a:lnTo>
                <a:lnTo>
                  <a:pt x="0" y="2455879"/>
                </a:lnTo>
                <a:lnTo>
                  <a:pt x="0" y="0"/>
                </a:lnTo>
                <a:close/>
              </a:path>
            </a:pathLst>
          </a:custGeom>
          <a:blipFill>
            <a:blip r:embed="rId4"/>
            <a:stretch>
              <a:fillRect l="-13236" t="0" r="-13236" b="0"/>
            </a:stretch>
          </a:blipFill>
        </p:spPr>
      </p:sp>
      <p:grpSp>
        <p:nvGrpSpPr>
          <p:cNvPr name="Group 11" id="11"/>
          <p:cNvGrpSpPr/>
          <p:nvPr/>
        </p:nvGrpSpPr>
        <p:grpSpPr>
          <a:xfrm rot="0">
            <a:off x="8935247" y="3683174"/>
            <a:ext cx="3682800" cy="4821202"/>
            <a:chOff x="0" y="0"/>
            <a:chExt cx="812800" cy="1064047"/>
          </a:xfrm>
        </p:grpSpPr>
        <p:sp>
          <p:nvSpPr>
            <p:cNvPr name="Freeform 12" id="12"/>
            <p:cNvSpPr/>
            <p:nvPr/>
          </p:nvSpPr>
          <p:spPr>
            <a:xfrm flipH="false" flipV="false" rot="0">
              <a:off x="0" y="0"/>
              <a:ext cx="812800" cy="1064047"/>
            </a:xfrm>
            <a:custGeom>
              <a:avLst/>
              <a:gdLst/>
              <a:ahLst/>
              <a:cxnLst/>
              <a:rect r="r" b="b" t="t" l="l"/>
              <a:pathLst>
                <a:path h="1064047" w="812800">
                  <a:moveTo>
                    <a:pt x="127000" y="0"/>
                  </a:moveTo>
                  <a:lnTo>
                    <a:pt x="685800" y="0"/>
                  </a:lnTo>
                  <a:cubicBezTo>
                    <a:pt x="755940" y="0"/>
                    <a:pt x="812800" y="56860"/>
                    <a:pt x="812800" y="127000"/>
                  </a:cubicBezTo>
                  <a:lnTo>
                    <a:pt x="812800" y="937047"/>
                  </a:lnTo>
                  <a:cubicBezTo>
                    <a:pt x="812800" y="1007187"/>
                    <a:pt x="755940" y="1064047"/>
                    <a:pt x="685800" y="1064047"/>
                  </a:cubicBezTo>
                  <a:lnTo>
                    <a:pt x="127000" y="1064047"/>
                  </a:lnTo>
                  <a:cubicBezTo>
                    <a:pt x="93318" y="1064047"/>
                    <a:pt x="61015" y="1050667"/>
                    <a:pt x="37197" y="1026850"/>
                  </a:cubicBezTo>
                  <a:cubicBezTo>
                    <a:pt x="13380" y="1003033"/>
                    <a:pt x="0" y="970730"/>
                    <a:pt x="0" y="937047"/>
                  </a:cubicBezTo>
                  <a:lnTo>
                    <a:pt x="0" y="127000"/>
                  </a:lnTo>
                  <a:cubicBezTo>
                    <a:pt x="0" y="56860"/>
                    <a:pt x="56860" y="0"/>
                    <a:pt x="127000" y="0"/>
                  </a:cubicBezTo>
                  <a:close/>
                </a:path>
              </a:pathLst>
            </a:custGeom>
            <a:gradFill rotWithShape="true">
              <a:gsLst>
                <a:gs pos="0">
                  <a:srgbClr val="FFC9CB">
                    <a:alpha val="38000"/>
                  </a:srgbClr>
                </a:gs>
                <a:gs pos="100000">
                  <a:srgbClr val="0562FF">
                    <a:alpha val="38000"/>
                  </a:srgbClr>
                </a:gs>
              </a:gsLst>
              <a:lin ang="0"/>
            </a:gra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14" id="14"/>
          <p:cNvSpPr/>
          <p:nvPr/>
        </p:nvSpPr>
        <p:spPr>
          <a:xfrm flipH="false" flipV="false" rot="0">
            <a:off x="8935247" y="3683174"/>
            <a:ext cx="3693052" cy="2455880"/>
          </a:xfrm>
          <a:custGeom>
            <a:avLst/>
            <a:gdLst/>
            <a:ahLst/>
            <a:cxnLst/>
            <a:rect r="r" b="b" t="t" l="l"/>
            <a:pathLst>
              <a:path h="2455880" w="3693052">
                <a:moveTo>
                  <a:pt x="0" y="0"/>
                </a:moveTo>
                <a:lnTo>
                  <a:pt x="3693052" y="0"/>
                </a:lnTo>
                <a:lnTo>
                  <a:pt x="3693052" y="2455879"/>
                </a:lnTo>
                <a:lnTo>
                  <a:pt x="0" y="2455879"/>
                </a:lnTo>
                <a:lnTo>
                  <a:pt x="0" y="0"/>
                </a:lnTo>
                <a:close/>
              </a:path>
            </a:pathLst>
          </a:custGeom>
          <a:blipFill>
            <a:blip r:embed="rId5"/>
            <a:stretch>
              <a:fillRect l="0" t="-491" r="0" b="-491"/>
            </a:stretch>
          </a:blipFill>
        </p:spPr>
      </p:sp>
      <p:sp>
        <p:nvSpPr>
          <p:cNvPr name="TextBox 15" id="15"/>
          <p:cNvSpPr txBox="true"/>
          <p:nvPr/>
        </p:nvSpPr>
        <p:spPr>
          <a:xfrm rot="0">
            <a:off x="5462695" y="6858944"/>
            <a:ext cx="2801779" cy="1333500"/>
          </a:xfrm>
          <a:prstGeom prst="rect">
            <a:avLst/>
          </a:prstGeom>
        </p:spPr>
        <p:txBody>
          <a:bodyPr anchor="t" rtlCol="false" tIns="0" lIns="0" bIns="0" rIns="0">
            <a:spAutoFit/>
          </a:bodyPr>
          <a:lstStyle/>
          <a:p>
            <a:pPr algn="ctr">
              <a:lnSpc>
                <a:spcPts val="2100"/>
              </a:lnSpc>
            </a:pPr>
            <a:r>
              <a:rPr lang="en-US" sz="1500">
                <a:solidFill>
                  <a:srgbClr val="FFFFFF"/>
                </a:solidFill>
                <a:latin typeface="Now"/>
              </a:rPr>
              <a:t>Cyclones cause estimated total of almost 28 billion dollars in damage to world wealth annually</a:t>
            </a:r>
          </a:p>
          <a:p>
            <a:pPr algn="ctr">
              <a:lnSpc>
                <a:spcPts val="2100"/>
              </a:lnSpc>
            </a:pPr>
          </a:p>
        </p:txBody>
      </p:sp>
      <p:sp>
        <p:nvSpPr>
          <p:cNvPr name="TextBox 16" id="16"/>
          <p:cNvSpPr txBox="true"/>
          <p:nvPr/>
        </p:nvSpPr>
        <p:spPr>
          <a:xfrm rot="0">
            <a:off x="1464246" y="6406338"/>
            <a:ext cx="2936323" cy="318720"/>
          </a:xfrm>
          <a:prstGeom prst="rect">
            <a:avLst/>
          </a:prstGeom>
        </p:spPr>
        <p:txBody>
          <a:bodyPr anchor="t" rtlCol="false" tIns="0" lIns="0" bIns="0" rIns="0">
            <a:spAutoFit/>
          </a:bodyPr>
          <a:lstStyle/>
          <a:p>
            <a:pPr algn="ctr">
              <a:lnSpc>
                <a:spcPts val="2555"/>
              </a:lnSpc>
            </a:pPr>
            <a:r>
              <a:rPr lang="en-US" sz="2129">
                <a:solidFill>
                  <a:srgbClr val="FFFFFF"/>
                </a:solidFill>
                <a:latin typeface="Now Medium"/>
              </a:rPr>
              <a:t>Cyclone</a:t>
            </a:r>
          </a:p>
        </p:txBody>
      </p:sp>
      <p:sp>
        <p:nvSpPr>
          <p:cNvPr name="TextBox 17" id="17"/>
          <p:cNvSpPr txBox="true"/>
          <p:nvPr/>
        </p:nvSpPr>
        <p:spPr>
          <a:xfrm rot="0">
            <a:off x="5108326" y="6359249"/>
            <a:ext cx="3510519" cy="318720"/>
          </a:xfrm>
          <a:prstGeom prst="rect">
            <a:avLst/>
          </a:prstGeom>
        </p:spPr>
        <p:txBody>
          <a:bodyPr anchor="t" rtlCol="false" tIns="0" lIns="0" bIns="0" rIns="0">
            <a:spAutoFit/>
          </a:bodyPr>
          <a:lstStyle/>
          <a:p>
            <a:pPr algn="ctr">
              <a:lnSpc>
                <a:spcPts val="2555"/>
              </a:lnSpc>
            </a:pPr>
            <a:r>
              <a:rPr lang="en-US" sz="2129">
                <a:solidFill>
                  <a:srgbClr val="FFFFFF"/>
                </a:solidFill>
                <a:latin typeface="Now Medium"/>
              </a:rPr>
              <a:t>Cyclone</a:t>
            </a:r>
          </a:p>
        </p:txBody>
      </p:sp>
      <p:sp>
        <p:nvSpPr>
          <p:cNvPr name="TextBox 18" id="18"/>
          <p:cNvSpPr txBox="true"/>
          <p:nvPr/>
        </p:nvSpPr>
        <p:spPr>
          <a:xfrm rot="0">
            <a:off x="9263499" y="6520420"/>
            <a:ext cx="3026296" cy="318720"/>
          </a:xfrm>
          <a:prstGeom prst="rect">
            <a:avLst/>
          </a:prstGeom>
        </p:spPr>
        <p:txBody>
          <a:bodyPr anchor="t" rtlCol="false" tIns="0" lIns="0" bIns="0" rIns="0">
            <a:spAutoFit/>
          </a:bodyPr>
          <a:lstStyle/>
          <a:p>
            <a:pPr algn="ctr">
              <a:lnSpc>
                <a:spcPts val="2555"/>
              </a:lnSpc>
            </a:pPr>
            <a:r>
              <a:rPr lang="en-US" sz="2129">
                <a:solidFill>
                  <a:srgbClr val="FFFFFF"/>
                </a:solidFill>
                <a:latin typeface="Now Medium"/>
              </a:rPr>
              <a:t>Flood</a:t>
            </a:r>
          </a:p>
        </p:txBody>
      </p:sp>
      <p:sp>
        <p:nvSpPr>
          <p:cNvPr name="TextBox 19" id="19"/>
          <p:cNvSpPr txBox="true"/>
          <p:nvPr/>
        </p:nvSpPr>
        <p:spPr>
          <a:xfrm rot="0">
            <a:off x="1256765" y="6801040"/>
            <a:ext cx="3199981" cy="1866900"/>
          </a:xfrm>
          <a:prstGeom prst="rect">
            <a:avLst/>
          </a:prstGeom>
        </p:spPr>
        <p:txBody>
          <a:bodyPr anchor="t" rtlCol="false" tIns="0" lIns="0" bIns="0" rIns="0">
            <a:spAutoFit/>
          </a:bodyPr>
          <a:lstStyle/>
          <a:p>
            <a:pPr algn="ctr">
              <a:lnSpc>
                <a:spcPts val="2100"/>
              </a:lnSpc>
            </a:pPr>
            <a:r>
              <a:rPr lang="en-US" sz="1500">
                <a:solidFill>
                  <a:srgbClr val="FFFFFF"/>
                </a:solidFill>
                <a:latin typeface="Now"/>
              </a:rPr>
              <a:t>The annual cyclone fatalities range from 10,000 to 40,000 individuals per year. These fatalities occur due to storm surges, flooding, wind damage, and landslides.</a:t>
            </a:r>
          </a:p>
          <a:p>
            <a:pPr algn="ctr">
              <a:lnSpc>
                <a:spcPts val="2100"/>
              </a:lnSpc>
            </a:pPr>
          </a:p>
        </p:txBody>
      </p:sp>
      <p:sp>
        <p:nvSpPr>
          <p:cNvPr name="TextBox 20" id="20"/>
          <p:cNvSpPr txBox="true"/>
          <p:nvPr/>
        </p:nvSpPr>
        <p:spPr>
          <a:xfrm rot="0">
            <a:off x="9387321" y="6992294"/>
            <a:ext cx="2801779" cy="1066800"/>
          </a:xfrm>
          <a:prstGeom prst="rect">
            <a:avLst/>
          </a:prstGeom>
        </p:spPr>
        <p:txBody>
          <a:bodyPr anchor="t" rtlCol="false" tIns="0" lIns="0" bIns="0" rIns="0">
            <a:spAutoFit/>
          </a:bodyPr>
          <a:lstStyle/>
          <a:p>
            <a:pPr algn="ctr">
              <a:lnSpc>
                <a:spcPts val="2100"/>
              </a:lnSpc>
            </a:pPr>
            <a:r>
              <a:rPr lang="en-US" sz="1500">
                <a:solidFill>
                  <a:srgbClr val="FFFFFF"/>
                </a:solidFill>
                <a:latin typeface="Now"/>
              </a:rPr>
              <a:t>The annual flood fatalities range from 20,000 to 80,000 individuals per year</a:t>
            </a:r>
          </a:p>
          <a:p>
            <a:pPr algn="ctr">
              <a:lnSpc>
                <a:spcPts val="2100"/>
              </a:lnSpc>
            </a:pPr>
          </a:p>
        </p:txBody>
      </p:sp>
      <p:sp>
        <p:nvSpPr>
          <p:cNvPr name="TextBox 21" id="21"/>
          <p:cNvSpPr txBox="true"/>
          <p:nvPr/>
        </p:nvSpPr>
        <p:spPr>
          <a:xfrm rot="0">
            <a:off x="1889508" y="1048283"/>
            <a:ext cx="14508985" cy="1236345"/>
          </a:xfrm>
          <a:prstGeom prst="rect">
            <a:avLst/>
          </a:prstGeom>
        </p:spPr>
        <p:txBody>
          <a:bodyPr anchor="t" rtlCol="false" tIns="0" lIns="0" bIns="0" rIns="0">
            <a:spAutoFit/>
          </a:bodyPr>
          <a:lstStyle/>
          <a:p>
            <a:pPr algn="ctr">
              <a:lnSpc>
                <a:spcPts val="10080"/>
              </a:lnSpc>
            </a:pPr>
            <a:r>
              <a:rPr lang="en-US" sz="7200">
                <a:solidFill>
                  <a:srgbClr val="FFFFFF"/>
                </a:solidFill>
                <a:latin typeface="Aileron"/>
              </a:rPr>
              <a:t>Cyclone &amp; Flood</a:t>
            </a:r>
          </a:p>
        </p:txBody>
      </p:sp>
      <p:grpSp>
        <p:nvGrpSpPr>
          <p:cNvPr name="Group 22" id="22"/>
          <p:cNvGrpSpPr/>
          <p:nvPr/>
        </p:nvGrpSpPr>
        <p:grpSpPr>
          <a:xfrm rot="0">
            <a:off x="12875949" y="3683174"/>
            <a:ext cx="3682800" cy="4821202"/>
            <a:chOff x="0" y="0"/>
            <a:chExt cx="812800" cy="1064047"/>
          </a:xfrm>
        </p:grpSpPr>
        <p:sp>
          <p:nvSpPr>
            <p:cNvPr name="Freeform 23" id="23"/>
            <p:cNvSpPr/>
            <p:nvPr/>
          </p:nvSpPr>
          <p:spPr>
            <a:xfrm flipH="false" flipV="false" rot="0">
              <a:off x="0" y="0"/>
              <a:ext cx="812800" cy="1064047"/>
            </a:xfrm>
            <a:custGeom>
              <a:avLst/>
              <a:gdLst/>
              <a:ahLst/>
              <a:cxnLst/>
              <a:rect r="r" b="b" t="t" l="l"/>
              <a:pathLst>
                <a:path h="1064047" w="812800">
                  <a:moveTo>
                    <a:pt x="127000" y="0"/>
                  </a:moveTo>
                  <a:lnTo>
                    <a:pt x="685800" y="0"/>
                  </a:lnTo>
                  <a:cubicBezTo>
                    <a:pt x="755940" y="0"/>
                    <a:pt x="812800" y="56860"/>
                    <a:pt x="812800" y="127000"/>
                  </a:cubicBezTo>
                  <a:lnTo>
                    <a:pt x="812800" y="937047"/>
                  </a:lnTo>
                  <a:cubicBezTo>
                    <a:pt x="812800" y="1007187"/>
                    <a:pt x="755940" y="1064047"/>
                    <a:pt x="685800" y="1064047"/>
                  </a:cubicBezTo>
                  <a:lnTo>
                    <a:pt x="127000" y="1064047"/>
                  </a:lnTo>
                  <a:cubicBezTo>
                    <a:pt x="93318" y="1064047"/>
                    <a:pt x="61015" y="1050667"/>
                    <a:pt x="37197" y="1026850"/>
                  </a:cubicBezTo>
                  <a:cubicBezTo>
                    <a:pt x="13380" y="1003033"/>
                    <a:pt x="0" y="970730"/>
                    <a:pt x="0" y="937047"/>
                  </a:cubicBezTo>
                  <a:lnTo>
                    <a:pt x="0" y="127000"/>
                  </a:lnTo>
                  <a:cubicBezTo>
                    <a:pt x="0" y="56860"/>
                    <a:pt x="56860" y="0"/>
                    <a:pt x="127000" y="0"/>
                  </a:cubicBezTo>
                  <a:close/>
                </a:path>
              </a:pathLst>
            </a:custGeom>
            <a:gradFill rotWithShape="true">
              <a:gsLst>
                <a:gs pos="0">
                  <a:srgbClr val="FFC9CB">
                    <a:alpha val="38000"/>
                  </a:srgbClr>
                </a:gs>
                <a:gs pos="100000">
                  <a:srgbClr val="0562FF">
                    <a:alpha val="38000"/>
                  </a:srgbClr>
                </a:gs>
              </a:gsLst>
              <a:lin ang="0"/>
            </a:gra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Freeform 25" id="25"/>
          <p:cNvSpPr/>
          <p:nvPr/>
        </p:nvSpPr>
        <p:spPr>
          <a:xfrm flipH="false" flipV="false" rot="0">
            <a:off x="12875949" y="3683174"/>
            <a:ext cx="3693052" cy="2455880"/>
          </a:xfrm>
          <a:custGeom>
            <a:avLst/>
            <a:gdLst/>
            <a:ahLst/>
            <a:cxnLst/>
            <a:rect r="r" b="b" t="t" l="l"/>
            <a:pathLst>
              <a:path h="2455880" w="3693052">
                <a:moveTo>
                  <a:pt x="0" y="0"/>
                </a:moveTo>
                <a:lnTo>
                  <a:pt x="3693053" y="0"/>
                </a:lnTo>
                <a:lnTo>
                  <a:pt x="3693053" y="2455879"/>
                </a:lnTo>
                <a:lnTo>
                  <a:pt x="0" y="2455879"/>
                </a:lnTo>
                <a:lnTo>
                  <a:pt x="0" y="0"/>
                </a:lnTo>
                <a:close/>
              </a:path>
            </a:pathLst>
          </a:custGeom>
          <a:blipFill>
            <a:blip r:embed="rId6"/>
            <a:stretch>
              <a:fillRect l="0" t="-3222" r="0" b="-3222"/>
            </a:stretch>
          </a:blipFill>
        </p:spPr>
      </p:sp>
      <p:sp>
        <p:nvSpPr>
          <p:cNvPr name="TextBox 26" id="26"/>
          <p:cNvSpPr txBox="true"/>
          <p:nvPr/>
        </p:nvSpPr>
        <p:spPr>
          <a:xfrm rot="0">
            <a:off x="13204201" y="6520420"/>
            <a:ext cx="3026296" cy="318720"/>
          </a:xfrm>
          <a:prstGeom prst="rect">
            <a:avLst/>
          </a:prstGeom>
        </p:spPr>
        <p:txBody>
          <a:bodyPr anchor="t" rtlCol="false" tIns="0" lIns="0" bIns="0" rIns="0">
            <a:spAutoFit/>
          </a:bodyPr>
          <a:lstStyle/>
          <a:p>
            <a:pPr algn="ctr">
              <a:lnSpc>
                <a:spcPts val="2555"/>
              </a:lnSpc>
            </a:pPr>
            <a:r>
              <a:rPr lang="en-US" sz="2129">
                <a:solidFill>
                  <a:srgbClr val="FFFFFF"/>
                </a:solidFill>
                <a:latin typeface="Now Medium"/>
              </a:rPr>
              <a:t>Flood</a:t>
            </a:r>
          </a:p>
        </p:txBody>
      </p:sp>
      <p:sp>
        <p:nvSpPr>
          <p:cNvPr name="TextBox 27" id="27"/>
          <p:cNvSpPr txBox="true"/>
          <p:nvPr/>
        </p:nvSpPr>
        <p:spPr>
          <a:xfrm rot="0">
            <a:off x="13321586" y="6992294"/>
            <a:ext cx="2801779" cy="1333500"/>
          </a:xfrm>
          <a:prstGeom prst="rect">
            <a:avLst/>
          </a:prstGeom>
        </p:spPr>
        <p:txBody>
          <a:bodyPr anchor="t" rtlCol="false" tIns="0" lIns="0" bIns="0" rIns="0">
            <a:spAutoFit/>
          </a:bodyPr>
          <a:lstStyle/>
          <a:p>
            <a:pPr algn="ctr">
              <a:lnSpc>
                <a:spcPts val="2100"/>
              </a:lnSpc>
            </a:pPr>
            <a:r>
              <a:rPr lang="en-US" sz="1500">
                <a:solidFill>
                  <a:srgbClr val="FFFFFF"/>
                </a:solidFill>
                <a:latin typeface="Now"/>
              </a:rPr>
              <a:t>Floods with an estimated total of almost 40 billion dollars in damage to world wealth annually.</a:t>
            </a:r>
          </a:p>
          <a:p>
            <a:pPr algn="ctr">
              <a:lnSpc>
                <a:spcPts val="2100"/>
              </a:lnSpc>
            </a:pPr>
          </a:p>
        </p:txBody>
      </p:sp>
      <p:sp>
        <p:nvSpPr>
          <p:cNvPr name="Freeform 28" id="28"/>
          <p:cNvSpPr/>
          <p:nvPr/>
        </p:nvSpPr>
        <p:spPr>
          <a:xfrm flipH="false" flipV="false" rot="0">
            <a:off x="12084863" y="-3670867"/>
            <a:ext cx="8627260" cy="8627260"/>
          </a:xfrm>
          <a:custGeom>
            <a:avLst/>
            <a:gdLst/>
            <a:ahLst/>
            <a:cxnLst/>
            <a:rect r="r" b="b" t="t" l="l"/>
            <a:pathLst>
              <a:path h="8627260" w="8627260">
                <a:moveTo>
                  <a:pt x="0" y="0"/>
                </a:moveTo>
                <a:lnTo>
                  <a:pt x="8627259" y="0"/>
                </a:lnTo>
                <a:lnTo>
                  <a:pt x="8627259" y="8627259"/>
                </a:lnTo>
                <a:lnTo>
                  <a:pt x="0" y="8627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6945500" y="1028700"/>
            <a:ext cx="3766622" cy="3766622"/>
          </a:xfrm>
          <a:custGeom>
            <a:avLst/>
            <a:gdLst/>
            <a:ahLst/>
            <a:cxnLst/>
            <a:rect r="r" b="b" t="t" l="l"/>
            <a:pathLst>
              <a:path h="3766622" w="3766622">
                <a:moveTo>
                  <a:pt x="0" y="0"/>
                </a:moveTo>
                <a:lnTo>
                  <a:pt x="3766622" y="0"/>
                </a:lnTo>
                <a:lnTo>
                  <a:pt x="3766622" y="3766622"/>
                </a:lnTo>
                <a:lnTo>
                  <a:pt x="0" y="37666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4535974" y="-5491702"/>
            <a:ext cx="11585477" cy="11585477"/>
          </a:xfrm>
          <a:custGeom>
            <a:avLst/>
            <a:gdLst/>
            <a:ahLst/>
            <a:cxnLst/>
            <a:rect r="r" b="b" t="t" l="l"/>
            <a:pathLst>
              <a:path h="11585477" w="11585477">
                <a:moveTo>
                  <a:pt x="0" y="0"/>
                </a:moveTo>
                <a:lnTo>
                  <a:pt x="11585477" y="0"/>
                </a:lnTo>
                <a:lnTo>
                  <a:pt x="11585477" y="11585477"/>
                </a:lnTo>
                <a:lnTo>
                  <a:pt x="0" y="11585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524225" y="-395955"/>
            <a:ext cx="3105421" cy="2819699"/>
          </a:xfrm>
          <a:custGeom>
            <a:avLst/>
            <a:gdLst/>
            <a:ahLst/>
            <a:cxnLst/>
            <a:rect r="r" b="b" t="t" l="l"/>
            <a:pathLst>
              <a:path h="2819699" w="3105421">
                <a:moveTo>
                  <a:pt x="0" y="0"/>
                </a:moveTo>
                <a:lnTo>
                  <a:pt x="3105421" y="0"/>
                </a:lnTo>
                <a:lnTo>
                  <a:pt x="3105421" y="2819699"/>
                </a:lnTo>
                <a:lnTo>
                  <a:pt x="0" y="2819699"/>
                </a:lnTo>
                <a:lnTo>
                  <a:pt x="0" y="0"/>
                </a:lnTo>
                <a:close/>
              </a:path>
            </a:pathLst>
          </a:custGeom>
          <a:blipFill>
            <a:blip r:embed="rId1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AutoShape 2" id="2"/>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3" id="3"/>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1934643" y="4909909"/>
            <a:ext cx="7745758" cy="7944367"/>
          </a:xfrm>
          <a:custGeom>
            <a:avLst/>
            <a:gdLst/>
            <a:ahLst/>
            <a:cxnLst/>
            <a:rect r="r" b="b" t="t" l="l"/>
            <a:pathLst>
              <a:path h="7944367" w="7745758">
                <a:moveTo>
                  <a:pt x="7745758" y="0"/>
                </a:moveTo>
                <a:lnTo>
                  <a:pt x="0" y="0"/>
                </a:lnTo>
                <a:lnTo>
                  <a:pt x="0" y="7944367"/>
                </a:lnTo>
                <a:lnTo>
                  <a:pt x="7745758" y="7944367"/>
                </a:lnTo>
                <a:lnTo>
                  <a:pt x="7745758" y="0"/>
                </a:lnTo>
                <a:close/>
              </a:path>
            </a:pathLst>
          </a:custGeom>
          <a:blipFill>
            <a:blip r:embed="rId6"/>
            <a:stretch>
              <a:fillRect l="0" t="0" r="0" b="0"/>
            </a:stretch>
          </a:blipFill>
        </p:spPr>
      </p:sp>
      <p:sp>
        <p:nvSpPr>
          <p:cNvPr name="Freeform 8" id="8"/>
          <p:cNvSpPr/>
          <p:nvPr/>
        </p:nvSpPr>
        <p:spPr>
          <a:xfrm flipH="false" flipV="false" rot="0">
            <a:off x="11934643" y="-2834106"/>
            <a:ext cx="8888739" cy="8888739"/>
          </a:xfrm>
          <a:custGeom>
            <a:avLst/>
            <a:gdLst/>
            <a:ahLst/>
            <a:cxnLst/>
            <a:rect r="r" b="b" t="t" l="l"/>
            <a:pathLst>
              <a:path h="8888739" w="8888739">
                <a:moveTo>
                  <a:pt x="0" y="0"/>
                </a:moveTo>
                <a:lnTo>
                  <a:pt x="8888739" y="0"/>
                </a:lnTo>
                <a:lnTo>
                  <a:pt x="8888739" y="8888739"/>
                </a:lnTo>
                <a:lnTo>
                  <a:pt x="0" y="8888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130658" y="3517512"/>
            <a:ext cx="2807198" cy="3251975"/>
            <a:chOff x="0" y="0"/>
            <a:chExt cx="1565187" cy="1813178"/>
          </a:xfrm>
        </p:grpSpPr>
        <p:sp>
          <p:nvSpPr>
            <p:cNvPr name="Freeform 10" id="10"/>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true">
              <a:gsLst>
                <a:gs pos="0">
                  <a:srgbClr val="87FFC2">
                    <a:alpha val="27000"/>
                  </a:srgbClr>
                </a:gs>
                <a:gs pos="100000">
                  <a:srgbClr val="0562FF">
                    <a:alpha val="27000"/>
                  </a:srgbClr>
                </a:gs>
              </a:gsLst>
              <a:lin ang="0"/>
            </a:gradFill>
          </p:spPr>
        </p:sp>
      </p:grpSp>
      <p:sp>
        <p:nvSpPr>
          <p:cNvPr name="AutoShape 11" id="11"/>
          <p:cNvSpPr/>
          <p:nvPr/>
        </p:nvSpPr>
        <p:spPr>
          <a:xfrm flipV="true">
            <a:off x="10263665" y="3786642"/>
            <a:ext cx="0" cy="2469385"/>
          </a:xfrm>
          <a:prstGeom prst="line">
            <a:avLst/>
          </a:prstGeom>
          <a:ln cap="flat" w="9525">
            <a:solidFill>
              <a:srgbClr val="FFFFFF"/>
            </a:solidFill>
            <a:prstDash val="solid"/>
            <a:headEnd type="none" len="sm" w="sm"/>
            <a:tailEnd type="none" len="sm" w="sm"/>
          </a:ln>
        </p:spPr>
      </p:sp>
      <p:grpSp>
        <p:nvGrpSpPr>
          <p:cNvPr name="Group 12" id="12"/>
          <p:cNvGrpSpPr/>
          <p:nvPr/>
        </p:nvGrpSpPr>
        <p:grpSpPr>
          <a:xfrm rot="0">
            <a:off x="10531044" y="3517512"/>
            <a:ext cx="2807198" cy="3251975"/>
            <a:chOff x="0" y="0"/>
            <a:chExt cx="1565187" cy="1813178"/>
          </a:xfrm>
        </p:grpSpPr>
        <p:sp>
          <p:nvSpPr>
            <p:cNvPr name="Freeform 13" id="13"/>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true">
              <a:gsLst>
                <a:gs pos="0">
                  <a:srgbClr val="87FFC2">
                    <a:alpha val="31000"/>
                  </a:srgbClr>
                </a:gs>
                <a:gs pos="100000">
                  <a:srgbClr val="0562FF">
                    <a:alpha val="31000"/>
                  </a:srgbClr>
                </a:gs>
              </a:gsLst>
              <a:lin ang="0"/>
            </a:gradFill>
          </p:spPr>
        </p:sp>
      </p:grpSp>
      <p:sp>
        <p:nvSpPr>
          <p:cNvPr name="AutoShape 14" id="14"/>
          <p:cNvSpPr/>
          <p:nvPr/>
        </p:nvSpPr>
        <p:spPr>
          <a:xfrm flipV="true">
            <a:off x="13706424" y="3786642"/>
            <a:ext cx="0" cy="2469385"/>
          </a:xfrm>
          <a:prstGeom prst="line">
            <a:avLst/>
          </a:prstGeom>
          <a:ln cap="flat" w="9525">
            <a:solidFill>
              <a:srgbClr val="FFFFFF"/>
            </a:solidFill>
            <a:prstDash val="solid"/>
            <a:headEnd type="none" len="sm" w="sm"/>
            <a:tailEnd type="none" len="sm" w="sm"/>
          </a:ln>
        </p:spPr>
      </p:sp>
      <p:grpSp>
        <p:nvGrpSpPr>
          <p:cNvPr name="Group 15" id="15"/>
          <p:cNvGrpSpPr/>
          <p:nvPr/>
        </p:nvGrpSpPr>
        <p:grpSpPr>
          <a:xfrm rot="0">
            <a:off x="13973803" y="3517512"/>
            <a:ext cx="2807198" cy="3251975"/>
            <a:chOff x="0" y="0"/>
            <a:chExt cx="1565187" cy="1813178"/>
          </a:xfrm>
        </p:grpSpPr>
        <p:sp>
          <p:nvSpPr>
            <p:cNvPr name="Freeform 16" id="16"/>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true">
              <a:gsLst>
                <a:gs pos="0">
                  <a:srgbClr val="87FFC2">
                    <a:alpha val="31000"/>
                  </a:srgbClr>
                </a:gs>
                <a:gs pos="100000">
                  <a:srgbClr val="0562FF">
                    <a:alpha val="31000"/>
                  </a:srgbClr>
                </a:gs>
              </a:gsLst>
              <a:lin ang="0"/>
            </a:gradFill>
          </p:spPr>
        </p:sp>
      </p:grpSp>
      <p:sp>
        <p:nvSpPr>
          <p:cNvPr name="TextBox 17" id="17"/>
          <p:cNvSpPr txBox="true"/>
          <p:nvPr/>
        </p:nvSpPr>
        <p:spPr>
          <a:xfrm rot="0">
            <a:off x="7433187" y="3815048"/>
            <a:ext cx="1957128" cy="283227"/>
          </a:xfrm>
          <a:prstGeom prst="rect">
            <a:avLst/>
          </a:prstGeom>
        </p:spPr>
        <p:txBody>
          <a:bodyPr anchor="t" rtlCol="false" tIns="0" lIns="0" bIns="0" rIns="0">
            <a:spAutoFit/>
          </a:bodyPr>
          <a:lstStyle/>
          <a:p>
            <a:pPr>
              <a:lnSpc>
                <a:spcPts val="2289"/>
              </a:lnSpc>
            </a:pPr>
            <a:r>
              <a:rPr lang="en-US" sz="1635">
                <a:solidFill>
                  <a:srgbClr val="FFFFFF"/>
                </a:solidFill>
                <a:latin typeface="Neue Machina Ultra-Bold"/>
              </a:rPr>
              <a:t>Communication</a:t>
            </a:r>
          </a:p>
        </p:txBody>
      </p:sp>
      <p:sp>
        <p:nvSpPr>
          <p:cNvPr name="TextBox 18" id="18"/>
          <p:cNvSpPr txBox="true"/>
          <p:nvPr/>
        </p:nvSpPr>
        <p:spPr>
          <a:xfrm rot="0">
            <a:off x="7408554" y="4356373"/>
            <a:ext cx="2383623" cy="1757045"/>
          </a:xfrm>
          <a:prstGeom prst="rect">
            <a:avLst/>
          </a:prstGeom>
        </p:spPr>
        <p:txBody>
          <a:bodyPr anchor="t" rtlCol="false" tIns="0" lIns="0" bIns="0" rIns="0">
            <a:spAutoFit/>
          </a:bodyPr>
          <a:lstStyle/>
          <a:p>
            <a:pPr>
              <a:lnSpc>
                <a:spcPts val="2379"/>
              </a:lnSpc>
            </a:pPr>
            <a:r>
              <a:rPr lang="en-US" sz="1699">
                <a:solidFill>
                  <a:srgbClr val="FFFFFF"/>
                </a:solidFill>
                <a:latin typeface="Montserrat"/>
              </a:rPr>
              <a:t>Lots of time  communication infrastructure go</a:t>
            </a:r>
          </a:p>
          <a:p>
            <a:pPr>
              <a:lnSpc>
                <a:spcPts val="2379"/>
              </a:lnSpc>
            </a:pPr>
            <a:r>
              <a:rPr lang="en-US" sz="1699">
                <a:solidFill>
                  <a:srgbClr val="FFFFFF"/>
                </a:solidFill>
                <a:latin typeface="Montserrat"/>
              </a:rPr>
              <a:t>down.So it is hard to communicate on emergency situation</a:t>
            </a:r>
          </a:p>
        </p:txBody>
      </p:sp>
      <p:sp>
        <p:nvSpPr>
          <p:cNvPr name="TextBox 19" id="19"/>
          <p:cNvSpPr txBox="true"/>
          <p:nvPr/>
        </p:nvSpPr>
        <p:spPr>
          <a:xfrm rot="0">
            <a:off x="10836826" y="3748542"/>
            <a:ext cx="1700193" cy="283227"/>
          </a:xfrm>
          <a:prstGeom prst="rect">
            <a:avLst/>
          </a:prstGeom>
        </p:spPr>
        <p:txBody>
          <a:bodyPr anchor="t" rtlCol="false" tIns="0" lIns="0" bIns="0" rIns="0">
            <a:spAutoFit/>
          </a:bodyPr>
          <a:lstStyle/>
          <a:p>
            <a:pPr>
              <a:lnSpc>
                <a:spcPts val="2289"/>
              </a:lnSpc>
            </a:pPr>
            <a:r>
              <a:rPr lang="en-US" sz="1635">
                <a:solidFill>
                  <a:srgbClr val="FFFFFF"/>
                </a:solidFill>
                <a:latin typeface="Neue Machina Ultra-Bold"/>
              </a:rPr>
              <a:t>Shelter</a:t>
            </a:r>
          </a:p>
        </p:txBody>
      </p:sp>
      <p:sp>
        <p:nvSpPr>
          <p:cNvPr name="TextBox 20" id="20"/>
          <p:cNvSpPr txBox="true"/>
          <p:nvPr/>
        </p:nvSpPr>
        <p:spPr>
          <a:xfrm rot="0">
            <a:off x="10836826" y="4272280"/>
            <a:ext cx="1838096" cy="1166495"/>
          </a:xfrm>
          <a:prstGeom prst="rect">
            <a:avLst/>
          </a:prstGeom>
        </p:spPr>
        <p:txBody>
          <a:bodyPr anchor="t" rtlCol="false" tIns="0" lIns="0" bIns="0" rIns="0">
            <a:spAutoFit/>
          </a:bodyPr>
          <a:lstStyle/>
          <a:p>
            <a:pPr>
              <a:lnSpc>
                <a:spcPts val="2380"/>
              </a:lnSpc>
            </a:pPr>
            <a:r>
              <a:rPr lang="en-US" sz="1700">
                <a:solidFill>
                  <a:srgbClr val="FFFFFF"/>
                </a:solidFill>
                <a:latin typeface="Montserrat"/>
              </a:rPr>
              <a:t>Zero Knowledge about nearby safe houses or shelter</a:t>
            </a:r>
          </a:p>
        </p:txBody>
      </p:sp>
      <p:sp>
        <p:nvSpPr>
          <p:cNvPr name="TextBox 21" id="21"/>
          <p:cNvSpPr txBox="true"/>
          <p:nvPr/>
        </p:nvSpPr>
        <p:spPr>
          <a:xfrm rot="0">
            <a:off x="14173876" y="4356373"/>
            <a:ext cx="2401382" cy="871220"/>
          </a:xfrm>
          <a:prstGeom prst="rect">
            <a:avLst/>
          </a:prstGeom>
        </p:spPr>
        <p:txBody>
          <a:bodyPr anchor="t" rtlCol="false" tIns="0" lIns="0" bIns="0" rIns="0">
            <a:spAutoFit/>
          </a:bodyPr>
          <a:lstStyle/>
          <a:p>
            <a:pPr>
              <a:lnSpc>
                <a:spcPts val="2380"/>
              </a:lnSpc>
            </a:pPr>
            <a:r>
              <a:rPr lang="en-US" sz="1700">
                <a:solidFill>
                  <a:srgbClr val="FFFFFF"/>
                </a:solidFill>
                <a:latin typeface="Montserrat"/>
              </a:rPr>
              <a:t>Not to get proper alert about upcoming disaster </a:t>
            </a:r>
          </a:p>
        </p:txBody>
      </p:sp>
      <p:sp>
        <p:nvSpPr>
          <p:cNvPr name="TextBox 22" id="22"/>
          <p:cNvSpPr txBox="true"/>
          <p:nvPr/>
        </p:nvSpPr>
        <p:spPr>
          <a:xfrm rot="0">
            <a:off x="14276987" y="3815048"/>
            <a:ext cx="1700193" cy="569900"/>
          </a:xfrm>
          <a:prstGeom prst="rect">
            <a:avLst/>
          </a:prstGeom>
        </p:spPr>
        <p:txBody>
          <a:bodyPr anchor="t" rtlCol="false" tIns="0" lIns="0" bIns="0" rIns="0">
            <a:spAutoFit/>
          </a:bodyPr>
          <a:lstStyle/>
          <a:p>
            <a:pPr>
              <a:lnSpc>
                <a:spcPts val="2289"/>
              </a:lnSpc>
            </a:pPr>
            <a:r>
              <a:rPr lang="en-US" sz="1635">
                <a:solidFill>
                  <a:srgbClr val="FFFFFF"/>
                </a:solidFill>
                <a:latin typeface="Neue Machina Ultra-Bold"/>
              </a:rPr>
              <a:t>Alert/Caution</a:t>
            </a:r>
          </a:p>
          <a:p>
            <a:pPr>
              <a:lnSpc>
                <a:spcPts val="2289"/>
              </a:lnSpc>
            </a:pPr>
          </a:p>
        </p:txBody>
      </p:sp>
      <p:sp>
        <p:nvSpPr>
          <p:cNvPr name="Freeform 23" id="23"/>
          <p:cNvSpPr/>
          <p:nvPr/>
        </p:nvSpPr>
        <p:spPr>
          <a:xfrm flipH="false" flipV="false" rot="-9863010">
            <a:off x="15699423" y="301237"/>
            <a:ext cx="2229473" cy="2024345"/>
          </a:xfrm>
          <a:custGeom>
            <a:avLst/>
            <a:gdLst/>
            <a:ahLst/>
            <a:cxnLst/>
            <a:rect r="r" b="b" t="t" l="l"/>
            <a:pathLst>
              <a:path h="2024345" w="2229473">
                <a:moveTo>
                  <a:pt x="0" y="0"/>
                </a:moveTo>
                <a:lnTo>
                  <a:pt x="2229473" y="0"/>
                </a:lnTo>
                <a:lnTo>
                  <a:pt x="2229473" y="2024345"/>
                </a:lnTo>
                <a:lnTo>
                  <a:pt x="0" y="2024345"/>
                </a:lnTo>
                <a:lnTo>
                  <a:pt x="0" y="0"/>
                </a:lnTo>
                <a:close/>
              </a:path>
            </a:pathLst>
          </a:custGeom>
          <a:blipFill>
            <a:blip r:embed="rId9"/>
            <a:stretch>
              <a:fillRect l="0" t="0" r="0" b="0"/>
            </a:stretch>
          </a:blipFill>
        </p:spPr>
      </p:sp>
      <p:sp>
        <p:nvSpPr>
          <p:cNvPr name="Freeform 24" id="24"/>
          <p:cNvSpPr/>
          <p:nvPr/>
        </p:nvSpPr>
        <p:spPr>
          <a:xfrm flipH="false" flipV="false" rot="0">
            <a:off x="-2888791" y="-3548961"/>
            <a:ext cx="10318449" cy="10318449"/>
          </a:xfrm>
          <a:custGeom>
            <a:avLst/>
            <a:gdLst/>
            <a:ahLst/>
            <a:cxnLst/>
            <a:rect r="r" b="b" t="t" l="l"/>
            <a:pathLst>
              <a:path h="10318449" w="10318449">
                <a:moveTo>
                  <a:pt x="0" y="0"/>
                </a:moveTo>
                <a:lnTo>
                  <a:pt x="10318448" y="0"/>
                </a:lnTo>
                <a:lnTo>
                  <a:pt x="10318448" y="10318449"/>
                </a:lnTo>
                <a:lnTo>
                  <a:pt x="0" y="10318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10021292">
            <a:off x="-566022" y="-111000"/>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10"/>
            <a:stretch>
              <a:fillRect l="0" t="0" r="-5651" b="0"/>
            </a:stretch>
          </a:blipFill>
        </p:spPr>
      </p:sp>
      <p:sp>
        <p:nvSpPr>
          <p:cNvPr name="TextBox 26" id="26"/>
          <p:cNvSpPr txBox="true"/>
          <p:nvPr/>
        </p:nvSpPr>
        <p:spPr>
          <a:xfrm rot="0">
            <a:off x="359776" y="2860221"/>
            <a:ext cx="5932683" cy="4942840"/>
          </a:xfrm>
          <a:prstGeom prst="rect">
            <a:avLst/>
          </a:prstGeom>
        </p:spPr>
        <p:txBody>
          <a:bodyPr anchor="t" rtlCol="false" tIns="0" lIns="0" bIns="0" rIns="0">
            <a:spAutoFit/>
          </a:bodyPr>
          <a:lstStyle/>
          <a:p>
            <a:pPr>
              <a:lnSpc>
                <a:spcPts val="4279"/>
              </a:lnSpc>
            </a:pPr>
            <a:r>
              <a:rPr lang="en-US" sz="3999">
                <a:solidFill>
                  <a:srgbClr val="EEECDE"/>
                </a:solidFill>
                <a:latin typeface="Poppins Semi-Bold"/>
              </a:rPr>
              <a:t>Those three are the main cause of injuries and deaths from natural disasters.</a:t>
            </a:r>
          </a:p>
          <a:p>
            <a:pPr marL="0" indent="0" lvl="0">
              <a:lnSpc>
                <a:spcPts val="4279"/>
              </a:lnSpc>
              <a:spcBef>
                <a:spcPct val="0"/>
              </a:spcBef>
            </a:pPr>
            <a:r>
              <a:rPr lang="en-US" sz="3999">
                <a:solidFill>
                  <a:srgbClr val="EEECDE"/>
                </a:solidFill>
                <a:latin typeface="Poppins Semi-Bold"/>
              </a:rPr>
              <a:t>So our main goal is to create a system to find solutions for the problem mentioned above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AutoShape 2" id="2"/>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3" id="3"/>
          <p:cNvSpPr/>
          <p:nvPr/>
        </p:nvSpPr>
        <p:spPr>
          <a:xfrm flipH="false" flipV="false" rot="0">
            <a:off x="13871618" y="10015020"/>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2363" y="600426"/>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018339" y="6071670"/>
            <a:ext cx="8131369" cy="8339866"/>
          </a:xfrm>
          <a:custGeom>
            <a:avLst/>
            <a:gdLst/>
            <a:ahLst/>
            <a:cxnLst/>
            <a:rect r="r" b="b" t="t" l="l"/>
            <a:pathLst>
              <a:path h="8339866" w="8131369">
                <a:moveTo>
                  <a:pt x="8131369" y="0"/>
                </a:moveTo>
                <a:lnTo>
                  <a:pt x="0" y="0"/>
                </a:lnTo>
                <a:lnTo>
                  <a:pt x="0" y="8339866"/>
                </a:lnTo>
                <a:lnTo>
                  <a:pt x="8131369" y="8339866"/>
                </a:lnTo>
                <a:lnTo>
                  <a:pt x="8131369" y="0"/>
                </a:lnTo>
                <a:close/>
              </a:path>
            </a:pathLst>
          </a:custGeom>
          <a:blipFill>
            <a:blip r:embed="rId6"/>
            <a:stretch>
              <a:fillRect l="0" t="0" r="0" b="0"/>
            </a:stretch>
          </a:blipFill>
        </p:spPr>
      </p:sp>
      <p:sp>
        <p:nvSpPr>
          <p:cNvPr name="Freeform 9" id="9"/>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1697035" y="-4102389"/>
            <a:ext cx="8996085" cy="8996085"/>
          </a:xfrm>
          <a:custGeom>
            <a:avLst/>
            <a:gdLst/>
            <a:ahLst/>
            <a:cxnLst/>
            <a:rect r="r" b="b" t="t" l="l"/>
            <a:pathLst>
              <a:path h="8996085" w="8996085">
                <a:moveTo>
                  <a:pt x="0" y="0"/>
                </a:moveTo>
                <a:lnTo>
                  <a:pt x="8996086" y="0"/>
                </a:lnTo>
                <a:lnTo>
                  <a:pt x="8996086" y="8996086"/>
                </a:lnTo>
                <a:lnTo>
                  <a:pt x="0" y="89960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973047" y="2760997"/>
            <a:ext cx="5932683" cy="5001053"/>
          </a:xfrm>
          <a:prstGeom prst="rect">
            <a:avLst/>
          </a:prstGeom>
        </p:spPr>
        <p:txBody>
          <a:bodyPr anchor="t" rtlCol="false" tIns="0" lIns="0" bIns="0" rIns="0">
            <a:spAutoFit/>
          </a:bodyPr>
          <a:lstStyle/>
          <a:p>
            <a:pPr>
              <a:lnSpc>
                <a:spcPts val="7759"/>
              </a:lnSpc>
            </a:pPr>
            <a:r>
              <a:rPr lang="en-US" sz="7251">
                <a:solidFill>
                  <a:srgbClr val="EEECDE"/>
                </a:solidFill>
                <a:latin typeface="Poppins Semi-Bold"/>
              </a:rPr>
              <a:t>Sustainable </a:t>
            </a:r>
          </a:p>
          <a:p>
            <a:pPr>
              <a:lnSpc>
                <a:spcPts val="7759"/>
              </a:lnSpc>
            </a:pPr>
            <a:r>
              <a:rPr lang="en-US" sz="7251">
                <a:solidFill>
                  <a:srgbClr val="EEECDE"/>
                </a:solidFill>
                <a:latin typeface="Poppins Semi-Bold"/>
              </a:rPr>
              <a:t>Disaster </a:t>
            </a:r>
          </a:p>
          <a:p>
            <a:pPr>
              <a:lnSpc>
                <a:spcPts val="7759"/>
              </a:lnSpc>
            </a:pPr>
            <a:r>
              <a:rPr lang="en-US" sz="7251">
                <a:solidFill>
                  <a:srgbClr val="EEECDE"/>
                </a:solidFill>
                <a:latin typeface="Poppins Semi-Bold"/>
              </a:rPr>
              <a:t>Response </a:t>
            </a:r>
          </a:p>
          <a:p>
            <a:pPr>
              <a:lnSpc>
                <a:spcPts val="7759"/>
              </a:lnSpc>
            </a:pPr>
            <a:r>
              <a:rPr lang="en-US" sz="7251">
                <a:solidFill>
                  <a:srgbClr val="EEECDE"/>
                </a:solidFill>
                <a:latin typeface="Poppins Semi-Bold"/>
              </a:rPr>
              <a:t>Alert </a:t>
            </a:r>
          </a:p>
          <a:p>
            <a:pPr marL="0" indent="0" lvl="0">
              <a:lnSpc>
                <a:spcPts val="7759"/>
              </a:lnSpc>
              <a:spcBef>
                <a:spcPct val="0"/>
              </a:spcBef>
            </a:pPr>
            <a:r>
              <a:rPr lang="en-US" sz="7251">
                <a:solidFill>
                  <a:srgbClr val="EEECDE"/>
                </a:solidFill>
                <a:latin typeface="Poppins Semi-Bold"/>
              </a:rPr>
              <a:t>Mechanism</a:t>
            </a:r>
          </a:p>
        </p:txBody>
      </p:sp>
      <p:sp>
        <p:nvSpPr>
          <p:cNvPr name="Freeform 12" id="12"/>
          <p:cNvSpPr/>
          <p:nvPr/>
        </p:nvSpPr>
        <p:spPr>
          <a:xfrm flipH="false" flipV="false" rot="0">
            <a:off x="-4056697" y="-4102389"/>
            <a:ext cx="8996085" cy="8996085"/>
          </a:xfrm>
          <a:custGeom>
            <a:avLst/>
            <a:gdLst/>
            <a:ahLst/>
            <a:cxnLst/>
            <a:rect r="r" b="b" t="t" l="l"/>
            <a:pathLst>
              <a:path h="8996085" w="8996085">
                <a:moveTo>
                  <a:pt x="0" y="0"/>
                </a:moveTo>
                <a:lnTo>
                  <a:pt x="8996085" y="0"/>
                </a:lnTo>
                <a:lnTo>
                  <a:pt x="8996085" y="8996086"/>
                </a:lnTo>
                <a:lnTo>
                  <a:pt x="0" y="89960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90513" y="395654"/>
            <a:ext cx="2141343" cy="1944324"/>
          </a:xfrm>
          <a:custGeom>
            <a:avLst/>
            <a:gdLst/>
            <a:ahLst/>
            <a:cxnLst/>
            <a:rect r="r" b="b" t="t" l="l"/>
            <a:pathLst>
              <a:path h="1944324" w="2141343">
                <a:moveTo>
                  <a:pt x="0" y="0"/>
                </a:moveTo>
                <a:lnTo>
                  <a:pt x="2141343" y="0"/>
                </a:lnTo>
                <a:lnTo>
                  <a:pt x="2141343" y="1944324"/>
                </a:lnTo>
                <a:lnTo>
                  <a:pt x="0" y="1944324"/>
                </a:lnTo>
                <a:lnTo>
                  <a:pt x="0" y="0"/>
                </a:lnTo>
                <a:close/>
              </a:path>
            </a:pathLst>
          </a:custGeom>
          <a:blipFill>
            <a:blip r:embed="rId11"/>
            <a:stretch>
              <a:fillRect l="0" t="0" r="0" b="0"/>
            </a:stretch>
          </a:blipFill>
        </p:spPr>
      </p:sp>
      <p:sp>
        <p:nvSpPr>
          <p:cNvPr name="Freeform 14" id="14"/>
          <p:cNvSpPr/>
          <p:nvPr/>
        </p:nvSpPr>
        <p:spPr>
          <a:xfrm flipH="false" flipV="false" rot="0">
            <a:off x="12918883" y="-262147"/>
            <a:ext cx="10005593" cy="4639908"/>
          </a:xfrm>
          <a:custGeom>
            <a:avLst/>
            <a:gdLst/>
            <a:ahLst/>
            <a:cxnLst/>
            <a:rect r="r" b="b" t="t" l="l"/>
            <a:pathLst>
              <a:path h="4639908" w="10005593">
                <a:moveTo>
                  <a:pt x="0" y="0"/>
                </a:moveTo>
                <a:lnTo>
                  <a:pt x="10005593" y="0"/>
                </a:lnTo>
                <a:lnTo>
                  <a:pt x="10005593" y="4639909"/>
                </a:lnTo>
                <a:lnTo>
                  <a:pt x="0" y="4639909"/>
                </a:lnTo>
                <a:lnTo>
                  <a:pt x="0" y="0"/>
                </a:lnTo>
                <a:close/>
              </a:path>
            </a:pathLst>
          </a:custGeom>
          <a:blipFill>
            <a:blip r:embed="rId12"/>
            <a:stretch>
              <a:fillRect l="0" t="-77365" r="0" b="0"/>
            </a:stretch>
          </a:blipFill>
        </p:spPr>
      </p:sp>
      <p:grpSp>
        <p:nvGrpSpPr>
          <p:cNvPr name="Group 15" id="15"/>
          <p:cNvGrpSpPr/>
          <p:nvPr/>
        </p:nvGrpSpPr>
        <p:grpSpPr>
          <a:xfrm rot="0">
            <a:off x="9144000" y="5403100"/>
            <a:ext cx="2255214" cy="22552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27017" y="0"/>
                  </a:moveTo>
                  <a:lnTo>
                    <a:pt x="685783" y="0"/>
                  </a:lnTo>
                  <a:cubicBezTo>
                    <a:pt x="755932" y="0"/>
                    <a:pt x="812800" y="56868"/>
                    <a:pt x="812800" y="127017"/>
                  </a:cubicBezTo>
                  <a:lnTo>
                    <a:pt x="812800" y="685783"/>
                  </a:lnTo>
                  <a:cubicBezTo>
                    <a:pt x="812800" y="755932"/>
                    <a:pt x="755932" y="812800"/>
                    <a:pt x="685783" y="812800"/>
                  </a:cubicBezTo>
                  <a:lnTo>
                    <a:pt x="127017" y="812800"/>
                  </a:lnTo>
                  <a:cubicBezTo>
                    <a:pt x="56868" y="812800"/>
                    <a:pt x="0" y="755932"/>
                    <a:pt x="0" y="685783"/>
                  </a:cubicBezTo>
                  <a:lnTo>
                    <a:pt x="0" y="127017"/>
                  </a:lnTo>
                  <a:cubicBezTo>
                    <a:pt x="0" y="56868"/>
                    <a:pt x="56868" y="0"/>
                    <a:pt x="127017" y="0"/>
                  </a:cubicBezTo>
                  <a:close/>
                </a:path>
              </a:pathLst>
            </a:custGeom>
            <a:gradFill rotWithShape="true">
              <a:gsLst>
                <a:gs pos="0">
                  <a:srgbClr val="FF00F4">
                    <a:alpha val="50000"/>
                  </a:srgbClr>
                </a:gs>
                <a:gs pos="100000">
                  <a:srgbClr val="0052FF">
                    <a:alpha val="50000"/>
                  </a:srgbClr>
                </a:gs>
              </a:gsLst>
              <a:lin ang="0"/>
            </a:gra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18" id="18"/>
          <p:cNvGrpSpPr/>
          <p:nvPr/>
        </p:nvGrpSpPr>
        <p:grpSpPr>
          <a:xfrm rot="0">
            <a:off x="13563331" y="5384730"/>
            <a:ext cx="2255214" cy="225521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27017" y="0"/>
                  </a:moveTo>
                  <a:lnTo>
                    <a:pt x="685783" y="0"/>
                  </a:lnTo>
                  <a:cubicBezTo>
                    <a:pt x="755932" y="0"/>
                    <a:pt x="812800" y="56868"/>
                    <a:pt x="812800" y="127017"/>
                  </a:cubicBezTo>
                  <a:lnTo>
                    <a:pt x="812800" y="685783"/>
                  </a:lnTo>
                  <a:cubicBezTo>
                    <a:pt x="812800" y="755932"/>
                    <a:pt x="755932" y="812800"/>
                    <a:pt x="685783" y="812800"/>
                  </a:cubicBezTo>
                  <a:lnTo>
                    <a:pt x="127017" y="812800"/>
                  </a:lnTo>
                  <a:cubicBezTo>
                    <a:pt x="56868" y="812800"/>
                    <a:pt x="0" y="755932"/>
                    <a:pt x="0" y="685783"/>
                  </a:cubicBezTo>
                  <a:lnTo>
                    <a:pt x="0" y="127017"/>
                  </a:lnTo>
                  <a:cubicBezTo>
                    <a:pt x="0" y="56868"/>
                    <a:pt x="56868" y="0"/>
                    <a:pt x="127017" y="0"/>
                  </a:cubicBezTo>
                  <a:close/>
                </a:path>
              </a:pathLst>
            </a:custGeom>
            <a:gradFill rotWithShape="true">
              <a:gsLst>
                <a:gs pos="0">
                  <a:srgbClr val="FF00F4">
                    <a:alpha val="40000"/>
                  </a:srgbClr>
                </a:gs>
                <a:gs pos="100000">
                  <a:srgbClr val="0052FF">
                    <a:alpha val="40000"/>
                  </a:srgbClr>
                </a:gs>
              </a:gsLst>
              <a:lin ang="0"/>
            </a:gradFill>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TextBox 21" id="21"/>
          <p:cNvSpPr txBox="true"/>
          <p:nvPr/>
        </p:nvSpPr>
        <p:spPr>
          <a:xfrm rot="0">
            <a:off x="9339379" y="6492607"/>
            <a:ext cx="1864457" cy="330704"/>
          </a:xfrm>
          <a:prstGeom prst="rect">
            <a:avLst/>
          </a:prstGeom>
        </p:spPr>
        <p:txBody>
          <a:bodyPr anchor="t" rtlCol="false" tIns="0" lIns="0" bIns="0" rIns="0">
            <a:spAutoFit/>
          </a:bodyPr>
          <a:lstStyle/>
          <a:p>
            <a:pPr algn="ctr">
              <a:lnSpc>
                <a:spcPts val="2772"/>
              </a:lnSpc>
              <a:spcBef>
                <a:spcPct val="0"/>
              </a:spcBef>
            </a:pPr>
            <a:r>
              <a:rPr lang="en-US" sz="1980">
                <a:solidFill>
                  <a:srgbClr val="EEECDE"/>
                </a:solidFill>
                <a:latin typeface="Now Bold"/>
              </a:rPr>
              <a:t>SOFTWARE</a:t>
            </a:r>
          </a:p>
        </p:txBody>
      </p:sp>
      <p:sp>
        <p:nvSpPr>
          <p:cNvPr name="TextBox 22" id="22"/>
          <p:cNvSpPr txBox="true"/>
          <p:nvPr/>
        </p:nvSpPr>
        <p:spPr>
          <a:xfrm rot="0">
            <a:off x="13773862" y="6346305"/>
            <a:ext cx="1864457" cy="330704"/>
          </a:xfrm>
          <a:prstGeom prst="rect">
            <a:avLst/>
          </a:prstGeom>
        </p:spPr>
        <p:txBody>
          <a:bodyPr anchor="t" rtlCol="false" tIns="0" lIns="0" bIns="0" rIns="0">
            <a:spAutoFit/>
          </a:bodyPr>
          <a:lstStyle/>
          <a:p>
            <a:pPr algn="ctr">
              <a:lnSpc>
                <a:spcPts val="2772"/>
              </a:lnSpc>
              <a:spcBef>
                <a:spcPct val="0"/>
              </a:spcBef>
            </a:pPr>
            <a:r>
              <a:rPr lang="en-US" sz="1980">
                <a:solidFill>
                  <a:srgbClr val="EEECDE"/>
                </a:solidFill>
                <a:latin typeface="Now Bold"/>
              </a:rPr>
              <a:t>HARDWARE</a:t>
            </a:r>
          </a:p>
        </p:txBody>
      </p:sp>
      <p:grpSp>
        <p:nvGrpSpPr>
          <p:cNvPr name="Group 23" id="23"/>
          <p:cNvGrpSpPr/>
          <p:nvPr/>
        </p:nvGrpSpPr>
        <p:grpSpPr>
          <a:xfrm rot="0">
            <a:off x="11361241" y="2057808"/>
            <a:ext cx="2255214" cy="225521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27017" y="0"/>
                  </a:moveTo>
                  <a:lnTo>
                    <a:pt x="685783" y="0"/>
                  </a:lnTo>
                  <a:cubicBezTo>
                    <a:pt x="755932" y="0"/>
                    <a:pt x="812800" y="56868"/>
                    <a:pt x="812800" y="127017"/>
                  </a:cubicBezTo>
                  <a:lnTo>
                    <a:pt x="812800" y="685783"/>
                  </a:lnTo>
                  <a:cubicBezTo>
                    <a:pt x="812800" y="755932"/>
                    <a:pt x="755932" y="812800"/>
                    <a:pt x="685783" y="812800"/>
                  </a:cubicBezTo>
                  <a:lnTo>
                    <a:pt x="127017" y="812800"/>
                  </a:lnTo>
                  <a:cubicBezTo>
                    <a:pt x="56868" y="812800"/>
                    <a:pt x="0" y="755932"/>
                    <a:pt x="0" y="685783"/>
                  </a:cubicBezTo>
                  <a:lnTo>
                    <a:pt x="0" y="127017"/>
                  </a:lnTo>
                  <a:cubicBezTo>
                    <a:pt x="0" y="56868"/>
                    <a:pt x="56868" y="0"/>
                    <a:pt x="127017" y="0"/>
                  </a:cubicBezTo>
                  <a:close/>
                </a:path>
              </a:pathLst>
            </a:custGeom>
            <a:gradFill rotWithShape="true">
              <a:gsLst>
                <a:gs pos="0">
                  <a:srgbClr val="FF00F4">
                    <a:alpha val="50000"/>
                  </a:srgbClr>
                </a:gs>
                <a:gs pos="100000">
                  <a:srgbClr val="0052FF">
                    <a:alpha val="50000"/>
                  </a:srgbClr>
                </a:gs>
              </a:gsLst>
              <a:lin ang="0"/>
            </a:gra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AutoShape 26" id="26"/>
          <p:cNvSpPr/>
          <p:nvPr/>
        </p:nvSpPr>
        <p:spPr>
          <a:xfrm flipV="true">
            <a:off x="10271607" y="4313022"/>
            <a:ext cx="2217241" cy="1090078"/>
          </a:xfrm>
          <a:prstGeom prst="line">
            <a:avLst/>
          </a:prstGeom>
          <a:ln cap="flat" w="47625">
            <a:solidFill>
              <a:srgbClr val="3EDAD8">
                <a:alpha val="60000"/>
              </a:srgbClr>
            </a:solidFill>
            <a:prstDash val="solid"/>
            <a:headEnd type="none" len="sm" w="sm"/>
            <a:tailEnd type="none" len="sm" w="sm"/>
          </a:ln>
        </p:spPr>
      </p:sp>
      <p:sp>
        <p:nvSpPr>
          <p:cNvPr name="AutoShape 27" id="27"/>
          <p:cNvSpPr/>
          <p:nvPr/>
        </p:nvSpPr>
        <p:spPr>
          <a:xfrm flipH="true" flipV="true">
            <a:off x="12488849" y="4313022"/>
            <a:ext cx="2202089" cy="1071708"/>
          </a:xfrm>
          <a:prstGeom prst="line">
            <a:avLst/>
          </a:prstGeom>
          <a:ln cap="flat" w="47625">
            <a:solidFill>
              <a:srgbClr val="3EDAD8">
                <a:alpha val="60000"/>
              </a:srgbClr>
            </a:solidFill>
            <a:prstDash val="solid"/>
            <a:headEnd type="none" len="sm" w="sm"/>
            <a:tailEnd type="none" len="sm" w="sm"/>
          </a:ln>
        </p:spPr>
      </p:sp>
      <p:sp>
        <p:nvSpPr>
          <p:cNvPr name="TextBox 28" id="28"/>
          <p:cNvSpPr txBox="true"/>
          <p:nvPr/>
        </p:nvSpPr>
        <p:spPr>
          <a:xfrm rot="0">
            <a:off x="11567126" y="2854711"/>
            <a:ext cx="1864457" cy="330704"/>
          </a:xfrm>
          <a:prstGeom prst="rect">
            <a:avLst/>
          </a:prstGeom>
        </p:spPr>
        <p:txBody>
          <a:bodyPr anchor="t" rtlCol="false" tIns="0" lIns="0" bIns="0" rIns="0">
            <a:spAutoFit/>
          </a:bodyPr>
          <a:lstStyle/>
          <a:p>
            <a:pPr algn="ctr">
              <a:lnSpc>
                <a:spcPts val="2772"/>
              </a:lnSpc>
              <a:spcBef>
                <a:spcPct val="0"/>
              </a:spcBef>
            </a:pPr>
            <a:r>
              <a:rPr lang="en-US" sz="1980">
                <a:solidFill>
                  <a:srgbClr val="EEECDE"/>
                </a:solidFill>
                <a:latin typeface="Now Bold"/>
              </a:rPr>
              <a:t>SDRAM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11878" y="2916864"/>
            <a:ext cx="7195290" cy="2886075"/>
          </a:xfrm>
          <a:prstGeom prst="rect">
            <a:avLst/>
          </a:prstGeom>
        </p:spPr>
        <p:txBody>
          <a:bodyPr anchor="t" rtlCol="false" tIns="0" lIns="0" bIns="0" rIns="0">
            <a:spAutoFit/>
          </a:bodyPr>
          <a:lstStyle/>
          <a:p>
            <a:pPr>
              <a:lnSpc>
                <a:spcPts val="7592"/>
              </a:lnSpc>
            </a:pPr>
            <a:r>
              <a:rPr lang="en-US" sz="6327">
                <a:solidFill>
                  <a:srgbClr val="EA4336"/>
                </a:solidFill>
                <a:latin typeface="Nourd Bold"/>
              </a:rPr>
              <a:t>API </a:t>
            </a:r>
            <a:r>
              <a:rPr lang="en-US" sz="6327">
                <a:solidFill>
                  <a:srgbClr val="FFFFFF"/>
                </a:solidFill>
                <a:latin typeface="Nourd Bold"/>
              </a:rPr>
              <a:t>we are using on our App</a:t>
            </a:r>
          </a:p>
          <a:p>
            <a:pPr marL="0" indent="0" lvl="0">
              <a:lnSpc>
                <a:spcPts val="7592"/>
              </a:lnSpc>
              <a:spcBef>
                <a:spcPct val="0"/>
              </a:spcBef>
            </a:pPr>
          </a:p>
        </p:txBody>
      </p:sp>
      <p:grpSp>
        <p:nvGrpSpPr>
          <p:cNvPr name="Group 3" id="3"/>
          <p:cNvGrpSpPr/>
          <p:nvPr/>
        </p:nvGrpSpPr>
        <p:grpSpPr>
          <a:xfrm rot="0">
            <a:off x="914350" y="491160"/>
            <a:ext cx="5218968" cy="388516"/>
            <a:chOff x="0" y="0"/>
            <a:chExt cx="6958624" cy="518021"/>
          </a:xfrm>
        </p:grpSpPr>
        <p:sp>
          <p:nvSpPr>
            <p:cNvPr name="TextBox 4" id="4"/>
            <p:cNvSpPr txBox="true"/>
            <p:nvPr/>
          </p:nvSpPr>
          <p:spPr>
            <a:xfrm rot="0">
              <a:off x="956986" y="10323"/>
              <a:ext cx="6001637" cy="449751"/>
            </a:xfrm>
            <a:prstGeom prst="rect">
              <a:avLst/>
            </a:prstGeom>
          </p:spPr>
          <p:txBody>
            <a:bodyPr anchor="t" rtlCol="false" tIns="0" lIns="0" bIns="0" rIns="0">
              <a:spAutoFit/>
            </a:bodyPr>
            <a:lstStyle/>
            <a:p>
              <a:pPr>
                <a:lnSpc>
                  <a:spcPts val="2801"/>
                </a:lnSpc>
                <a:spcBef>
                  <a:spcPct val="0"/>
                </a:spcBef>
              </a:pPr>
              <a:r>
                <a:rPr lang="en-US" sz="2001">
                  <a:solidFill>
                    <a:srgbClr val="FFFFFF"/>
                  </a:solidFill>
                  <a:latin typeface="DM Sans"/>
                </a:rPr>
                <a:t>TEAM HORIZON</a:t>
              </a:r>
            </a:p>
          </p:txBody>
        </p:sp>
        <p:sp>
          <p:nvSpPr>
            <p:cNvPr name="Freeform 5" id="5"/>
            <p:cNvSpPr/>
            <p:nvPr/>
          </p:nvSpPr>
          <p:spPr>
            <a:xfrm flipH="false" flipV="false" rot="0">
              <a:off x="0" y="0"/>
              <a:ext cx="657489" cy="518021"/>
            </a:xfrm>
            <a:custGeom>
              <a:avLst/>
              <a:gdLst/>
              <a:ahLst/>
              <a:cxnLst/>
              <a:rect r="r" b="b" t="t" l="l"/>
              <a:pathLst>
                <a:path h="518021" w="657489">
                  <a:moveTo>
                    <a:pt x="0" y="0"/>
                  </a:moveTo>
                  <a:lnTo>
                    <a:pt x="657489" y="0"/>
                  </a:lnTo>
                  <a:lnTo>
                    <a:pt x="657489" y="518021"/>
                  </a:lnTo>
                  <a:lnTo>
                    <a:pt x="0" y="518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540938" y="-3904651"/>
            <a:ext cx="10330253" cy="10330253"/>
          </a:xfrm>
          <a:custGeom>
            <a:avLst/>
            <a:gdLst/>
            <a:ahLst/>
            <a:cxnLst/>
            <a:rect r="r" b="b" t="t" l="l"/>
            <a:pathLst>
              <a:path h="10330253" w="10330253">
                <a:moveTo>
                  <a:pt x="0" y="0"/>
                </a:moveTo>
                <a:lnTo>
                  <a:pt x="10330253" y="0"/>
                </a:lnTo>
                <a:lnTo>
                  <a:pt x="10330253" y="10330253"/>
                </a:lnTo>
                <a:lnTo>
                  <a:pt x="0" y="10330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2239704" y="5802939"/>
            <a:ext cx="7745758" cy="7944367"/>
          </a:xfrm>
          <a:custGeom>
            <a:avLst/>
            <a:gdLst/>
            <a:ahLst/>
            <a:cxnLst/>
            <a:rect r="r" b="b" t="t" l="l"/>
            <a:pathLst>
              <a:path h="7944367" w="7745758">
                <a:moveTo>
                  <a:pt x="7745758" y="0"/>
                </a:moveTo>
                <a:lnTo>
                  <a:pt x="0" y="0"/>
                </a:lnTo>
                <a:lnTo>
                  <a:pt x="0" y="7944367"/>
                </a:lnTo>
                <a:lnTo>
                  <a:pt x="7745758" y="7944367"/>
                </a:lnTo>
                <a:lnTo>
                  <a:pt x="7745758" y="0"/>
                </a:lnTo>
                <a:close/>
              </a:path>
            </a:pathLst>
          </a:custGeom>
          <a:blipFill>
            <a:blip r:embed="rId6"/>
            <a:stretch>
              <a:fillRect l="0" t="0" r="0" b="0"/>
            </a:stretch>
          </a:blipFill>
        </p:spPr>
      </p:sp>
      <p:grpSp>
        <p:nvGrpSpPr>
          <p:cNvPr name="Group 8" id="8"/>
          <p:cNvGrpSpPr/>
          <p:nvPr/>
        </p:nvGrpSpPr>
        <p:grpSpPr>
          <a:xfrm rot="0">
            <a:off x="12491847" y="1028700"/>
            <a:ext cx="5073366" cy="2709399"/>
            <a:chOff x="0" y="0"/>
            <a:chExt cx="1828488" cy="976492"/>
          </a:xfrm>
        </p:grpSpPr>
        <p:sp>
          <p:nvSpPr>
            <p:cNvPr name="Freeform 9" id="9"/>
            <p:cNvSpPr/>
            <p:nvPr/>
          </p:nvSpPr>
          <p:spPr>
            <a:xfrm flipH="false" flipV="false" rot="0">
              <a:off x="0" y="0"/>
              <a:ext cx="1828488" cy="976492"/>
            </a:xfrm>
            <a:custGeom>
              <a:avLst/>
              <a:gdLst/>
              <a:ahLst/>
              <a:cxnLst/>
              <a:rect r="r" b="b" t="t" l="l"/>
              <a:pathLst>
                <a:path h="976492" w="1828488">
                  <a:moveTo>
                    <a:pt x="56462" y="0"/>
                  </a:moveTo>
                  <a:lnTo>
                    <a:pt x="1772026" y="0"/>
                  </a:lnTo>
                  <a:cubicBezTo>
                    <a:pt x="1787001" y="0"/>
                    <a:pt x="1801362" y="5949"/>
                    <a:pt x="1811951" y="16537"/>
                  </a:cubicBezTo>
                  <a:cubicBezTo>
                    <a:pt x="1822539" y="27126"/>
                    <a:pt x="1828488" y="41487"/>
                    <a:pt x="1828488" y="56462"/>
                  </a:cubicBezTo>
                  <a:lnTo>
                    <a:pt x="1828488" y="920031"/>
                  </a:lnTo>
                  <a:cubicBezTo>
                    <a:pt x="1828488" y="935005"/>
                    <a:pt x="1822539" y="949367"/>
                    <a:pt x="1811951" y="959955"/>
                  </a:cubicBezTo>
                  <a:cubicBezTo>
                    <a:pt x="1801362" y="970544"/>
                    <a:pt x="1787001" y="976492"/>
                    <a:pt x="1772026" y="976492"/>
                  </a:cubicBezTo>
                  <a:lnTo>
                    <a:pt x="56462" y="976492"/>
                  </a:lnTo>
                  <a:cubicBezTo>
                    <a:pt x="41487" y="976492"/>
                    <a:pt x="27126" y="970544"/>
                    <a:pt x="16537" y="959955"/>
                  </a:cubicBezTo>
                  <a:cubicBezTo>
                    <a:pt x="5949" y="949367"/>
                    <a:pt x="0" y="935005"/>
                    <a:pt x="0" y="920031"/>
                  </a:cubicBezTo>
                  <a:lnTo>
                    <a:pt x="0" y="56462"/>
                  </a:lnTo>
                  <a:cubicBezTo>
                    <a:pt x="0" y="41487"/>
                    <a:pt x="5949" y="27126"/>
                    <a:pt x="16537" y="16537"/>
                  </a:cubicBezTo>
                  <a:cubicBezTo>
                    <a:pt x="27126" y="5949"/>
                    <a:pt x="41487" y="0"/>
                    <a:pt x="56462" y="0"/>
                  </a:cubicBezTo>
                  <a:close/>
                </a:path>
              </a:pathLst>
            </a:custGeom>
            <a:gradFill rotWithShape="true">
              <a:gsLst>
                <a:gs pos="0">
                  <a:srgbClr val="FF00F4">
                    <a:alpha val="60000"/>
                  </a:srgbClr>
                </a:gs>
                <a:gs pos="100000">
                  <a:srgbClr val="0052FF">
                    <a:alpha val="60000"/>
                  </a:srgbClr>
                </a:gs>
              </a:gsLst>
              <a:lin ang="0"/>
            </a:gra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TextBox 11" id="11"/>
          <p:cNvSpPr txBox="true"/>
          <p:nvPr/>
        </p:nvSpPr>
        <p:spPr>
          <a:xfrm rot="0">
            <a:off x="13655478" y="1219348"/>
            <a:ext cx="3848100" cy="2265660"/>
          </a:xfrm>
          <a:prstGeom prst="rect">
            <a:avLst/>
          </a:prstGeom>
        </p:spPr>
        <p:txBody>
          <a:bodyPr anchor="t" rtlCol="false" tIns="0" lIns="0" bIns="0" rIns="0">
            <a:spAutoFit/>
          </a:bodyPr>
          <a:lstStyle/>
          <a:p>
            <a:pPr>
              <a:lnSpc>
                <a:spcPts val="4200"/>
              </a:lnSpc>
            </a:pPr>
            <a:r>
              <a:rPr lang="en-US" sz="3000">
                <a:solidFill>
                  <a:srgbClr val="FFFFFF"/>
                </a:solidFill>
                <a:latin typeface="DM Sans Bold"/>
              </a:rPr>
              <a:t>Nasa’s EONET API</a:t>
            </a:r>
          </a:p>
          <a:p>
            <a:pPr>
              <a:lnSpc>
                <a:spcPts val="4879"/>
              </a:lnSpc>
            </a:pPr>
          </a:p>
          <a:p>
            <a:pPr>
              <a:lnSpc>
                <a:spcPts val="2242"/>
              </a:lnSpc>
            </a:pPr>
            <a:r>
              <a:rPr lang="en-US" sz="1601">
                <a:solidFill>
                  <a:srgbClr val="FFFFFF"/>
                </a:solidFill>
                <a:latin typeface="DM Sans"/>
              </a:rPr>
              <a:t>NASA EOSDIS grants access to EONET API for info on natural events (cyclones, floods, earthquakes, etc.).</a:t>
            </a:r>
          </a:p>
          <a:p>
            <a:pPr marL="0" indent="0" lvl="0">
              <a:lnSpc>
                <a:spcPts val="2242"/>
              </a:lnSpc>
              <a:spcBef>
                <a:spcPct val="0"/>
              </a:spcBef>
            </a:pPr>
          </a:p>
        </p:txBody>
      </p:sp>
      <p:grpSp>
        <p:nvGrpSpPr>
          <p:cNvPr name="Group 12" id="12"/>
          <p:cNvGrpSpPr>
            <a:grpSpLocks noChangeAspect="true"/>
          </p:cNvGrpSpPr>
          <p:nvPr/>
        </p:nvGrpSpPr>
        <p:grpSpPr>
          <a:xfrm rot="0">
            <a:off x="11347757" y="1487229"/>
            <a:ext cx="1792349" cy="1792342"/>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9285" t="0" r="-39285" b="0"/>
              </a:stretch>
            </a:blipFill>
          </p:spPr>
        </p:sp>
      </p:grpSp>
      <p:grpSp>
        <p:nvGrpSpPr>
          <p:cNvPr name="Group 14" id="14"/>
          <p:cNvGrpSpPr/>
          <p:nvPr/>
        </p:nvGrpSpPr>
        <p:grpSpPr>
          <a:xfrm rot="0">
            <a:off x="12491847" y="3976224"/>
            <a:ext cx="5073366" cy="2709399"/>
            <a:chOff x="0" y="0"/>
            <a:chExt cx="1828488" cy="976492"/>
          </a:xfrm>
        </p:grpSpPr>
        <p:sp>
          <p:nvSpPr>
            <p:cNvPr name="Freeform 15" id="15"/>
            <p:cNvSpPr/>
            <p:nvPr/>
          </p:nvSpPr>
          <p:spPr>
            <a:xfrm flipH="false" flipV="false" rot="0">
              <a:off x="0" y="0"/>
              <a:ext cx="1828488" cy="976492"/>
            </a:xfrm>
            <a:custGeom>
              <a:avLst/>
              <a:gdLst/>
              <a:ahLst/>
              <a:cxnLst/>
              <a:rect r="r" b="b" t="t" l="l"/>
              <a:pathLst>
                <a:path h="976492" w="1828488">
                  <a:moveTo>
                    <a:pt x="56462" y="0"/>
                  </a:moveTo>
                  <a:lnTo>
                    <a:pt x="1772026" y="0"/>
                  </a:lnTo>
                  <a:cubicBezTo>
                    <a:pt x="1787001" y="0"/>
                    <a:pt x="1801362" y="5949"/>
                    <a:pt x="1811951" y="16537"/>
                  </a:cubicBezTo>
                  <a:cubicBezTo>
                    <a:pt x="1822539" y="27126"/>
                    <a:pt x="1828488" y="41487"/>
                    <a:pt x="1828488" y="56462"/>
                  </a:cubicBezTo>
                  <a:lnTo>
                    <a:pt x="1828488" y="920031"/>
                  </a:lnTo>
                  <a:cubicBezTo>
                    <a:pt x="1828488" y="935005"/>
                    <a:pt x="1822539" y="949367"/>
                    <a:pt x="1811951" y="959955"/>
                  </a:cubicBezTo>
                  <a:cubicBezTo>
                    <a:pt x="1801362" y="970544"/>
                    <a:pt x="1787001" y="976492"/>
                    <a:pt x="1772026" y="976492"/>
                  </a:cubicBezTo>
                  <a:lnTo>
                    <a:pt x="56462" y="976492"/>
                  </a:lnTo>
                  <a:cubicBezTo>
                    <a:pt x="41487" y="976492"/>
                    <a:pt x="27126" y="970544"/>
                    <a:pt x="16537" y="959955"/>
                  </a:cubicBezTo>
                  <a:cubicBezTo>
                    <a:pt x="5949" y="949367"/>
                    <a:pt x="0" y="935005"/>
                    <a:pt x="0" y="920031"/>
                  </a:cubicBezTo>
                  <a:lnTo>
                    <a:pt x="0" y="56462"/>
                  </a:lnTo>
                  <a:cubicBezTo>
                    <a:pt x="0" y="41487"/>
                    <a:pt x="5949" y="27126"/>
                    <a:pt x="16537" y="16537"/>
                  </a:cubicBezTo>
                  <a:cubicBezTo>
                    <a:pt x="27126" y="5949"/>
                    <a:pt x="41487" y="0"/>
                    <a:pt x="56462" y="0"/>
                  </a:cubicBezTo>
                  <a:close/>
                </a:path>
              </a:pathLst>
            </a:custGeom>
            <a:gradFill rotWithShape="true">
              <a:gsLst>
                <a:gs pos="0">
                  <a:srgbClr val="FF00F4">
                    <a:alpha val="60000"/>
                  </a:srgbClr>
                </a:gs>
                <a:gs pos="100000">
                  <a:srgbClr val="0052FF">
                    <a:alpha val="60000"/>
                  </a:srgbClr>
                </a:gs>
              </a:gsLst>
              <a:lin ang="0"/>
            </a:gra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TextBox 17" id="17"/>
          <p:cNvSpPr txBox="true"/>
          <p:nvPr/>
        </p:nvSpPr>
        <p:spPr>
          <a:xfrm rot="0">
            <a:off x="13655478" y="4159350"/>
            <a:ext cx="3497859" cy="2562786"/>
          </a:xfrm>
          <a:prstGeom prst="rect">
            <a:avLst/>
          </a:prstGeom>
        </p:spPr>
        <p:txBody>
          <a:bodyPr anchor="t" rtlCol="false" tIns="0" lIns="0" bIns="0" rIns="0">
            <a:spAutoFit/>
          </a:bodyPr>
          <a:lstStyle/>
          <a:p>
            <a:pPr>
              <a:lnSpc>
                <a:spcPts val="4200"/>
              </a:lnSpc>
            </a:pPr>
            <a:r>
              <a:rPr lang="en-US" sz="3000">
                <a:solidFill>
                  <a:srgbClr val="FFFFFF"/>
                </a:solidFill>
                <a:latin typeface="DM Sans Bold"/>
              </a:rPr>
              <a:t>Google FloodHub</a:t>
            </a:r>
          </a:p>
          <a:p>
            <a:pPr>
              <a:lnSpc>
                <a:spcPts val="3817"/>
              </a:lnSpc>
            </a:pPr>
          </a:p>
          <a:p>
            <a:pPr>
              <a:lnSpc>
                <a:spcPts val="2038"/>
              </a:lnSpc>
            </a:pPr>
            <a:r>
              <a:rPr lang="en-US" sz="1455">
                <a:solidFill>
                  <a:srgbClr val="FFFFFF"/>
                </a:solidFill>
                <a:latin typeface="DM Sans"/>
              </a:rPr>
              <a:t>Flood Hub is part of Crisis Response work to provide people access to trusted information and resources in critical moments — also including wildfires and earthquakes.</a:t>
            </a:r>
          </a:p>
          <a:p>
            <a:pPr marL="0" indent="0" lvl="0">
              <a:lnSpc>
                <a:spcPts val="2038"/>
              </a:lnSpc>
              <a:spcBef>
                <a:spcPct val="0"/>
              </a:spcBef>
            </a:pPr>
          </a:p>
        </p:txBody>
      </p:sp>
      <p:grpSp>
        <p:nvGrpSpPr>
          <p:cNvPr name="Group 18" id="18"/>
          <p:cNvGrpSpPr>
            <a:grpSpLocks noChangeAspect="true"/>
          </p:cNvGrpSpPr>
          <p:nvPr/>
        </p:nvGrpSpPr>
        <p:grpSpPr>
          <a:xfrm rot="0">
            <a:off x="11347757" y="4434753"/>
            <a:ext cx="1792349" cy="1792342"/>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20" id="20"/>
          <p:cNvGrpSpPr/>
          <p:nvPr/>
        </p:nvGrpSpPr>
        <p:grpSpPr>
          <a:xfrm rot="0">
            <a:off x="12491847" y="6870535"/>
            <a:ext cx="5073366" cy="2709399"/>
            <a:chOff x="0" y="0"/>
            <a:chExt cx="1828488" cy="976492"/>
          </a:xfrm>
        </p:grpSpPr>
        <p:sp>
          <p:nvSpPr>
            <p:cNvPr name="Freeform 21" id="21"/>
            <p:cNvSpPr/>
            <p:nvPr/>
          </p:nvSpPr>
          <p:spPr>
            <a:xfrm flipH="false" flipV="false" rot="0">
              <a:off x="0" y="0"/>
              <a:ext cx="1828488" cy="976492"/>
            </a:xfrm>
            <a:custGeom>
              <a:avLst/>
              <a:gdLst/>
              <a:ahLst/>
              <a:cxnLst/>
              <a:rect r="r" b="b" t="t" l="l"/>
              <a:pathLst>
                <a:path h="976492" w="1828488">
                  <a:moveTo>
                    <a:pt x="56462" y="0"/>
                  </a:moveTo>
                  <a:lnTo>
                    <a:pt x="1772026" y="0"/>
                  </a:lnTo>
                  <a:cubicBezTo>
                    <a:pt x="1787001" y="0"/>
                    <a:pt x="1801362" y="5949"/>
                    <a:pt x="1811951" y="16537"/>
                  </a:cubicBezTo>
                  <a:cubicBezTo>
                    <a:pt x="1822539" y="27126"/>
                    <a:pt x="1828488" y="41487"/>
                    <a:pt x="1828488" y="56462"/>
                  </a:cubicBezTo>
                  <a:lnTo>
                    <a:pt x="1828488" y="920031"/>
                  </a:lnTo>
                  <a:cubicBezTo>
                    <a:pt x="1828488" y="935005"/>
                    <a:pt x="1822539" y="949367"/>
                    <a:pt x="1811951" y="959955"/>
                  </a:cubicBezTo>
                  <a:cubicBezTo>
                    <a:pt x="1801362" y="970544"/>
                    <a:pt x="1787001" y="976492"/>
                    <a:pt x="1772026" y="976492"/>
                  </a:cubicBezTo>
                  <a:lnTo>
                    <a:pt x="56462" y="976492"/>
                  </a:lnTo>
                  <a:cubicBezTo>
                    <a:pt x="41487" y="976492"/>
                    <a:pt x="27126" y="970544"/>
                    <a:pt x="16537" y="959955"/>
                  </a:cubicBezTo>
                  <a:cubicBezTo>
                    <a:pt x="5949" y="949367"/>
                    <a:pt x="0" y="935005"/>
                    <a:pt x="0" y="920031"/>
                  </a:cubicBezTo>
                  <a:lnTo>
                    <a:pt x="0" y="56462"/>
                  </a:lnTo>
                  <a:cubicBezTo>
                    <a:pt x="0" y="41487"/>
                    <a:pt x="5949" y="27126"/>
                    <a:pt x="16537" y="16537"/>
                  </a:cubicBezTo>
                  <a:cubicBezTo>
                    <a:pt x="27126" y="5949"/>
                    <a:pt x="41487" y="0"/>
                    <a:pt x="56462" y="0"/>
                  </a:cubicBezTo>
                  <a:close/>
                </a:path>
              </a:pathLst>
            </a:custGeom>
            <a:gradFill rotWithShape="true">
              <a:gsLst>
                <a:gs pos="0">
                  <a:srgbClr val="FF00F4">
                    <a:alpha val="61000"/>
                  </a:srgbClr>
                </a:gs>
                <a:gs pos="100000">
                  <a:srgbClr val="0052FF">
                    <a:alpha val="61000"/>
                  </a:srgbClr>
                </a:gs>
              </a:gsLst>
              <a:lin ang="0"/>
            </a:gra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TextBox 23" id="23"/>
          <p:cNvSpPr txBox="true"/>
          <p:nvPr/>
        </p:nvSpPr>
        <p:spPr>
          <a:xfrm rot="0">
            <a:off x="13480357" y="7007274"/>
            <a:ext cx="3848100" cy="2541885"/>
          </a:xfrm>
          <a:prstGeom prst="rect">
            <a:avLst/>
          </a:prstGeom>
        </p:spPr>
        <p:txBody>
          <a:bodyPr anchor="t" rtlCol="false" tIns="0" lIns="0" bIns="0" rIns="0">
            <a:spAutoFit/>
          </a:bodyPr>
          <a:lstStyle/>
          <a:p>
            <a:pPr>
              <a:lnSpc>
                <a:spcPts val="4200"/>
              </a:lnSpc>
            </a:pPr>
            <a:r>
              <a:rPr lang="en-US" sz="3000">
                <a:solidFill>
                  <a:srgbClr val="FFFFFF"/>
                </a:solidFill>
                <a:latin typeface="DM Sans Bold"/>
              </a:rPr>
              <a:t>Tomorrow.io</a:t>
            </a:r>
          </a:p>
          <a:p>
            <a:pPr>
              <a:lnSpc>
                <a:spcPts val="4879"/>
              </a:lnSpc>
            </a:pPr>
          </a:p>
          <a:p>
            <a:pPr>
              <a:lnSpc>
                <a:spcPts val="2242"/>
              </a:lnSpc>
            </a:pPr>
            <a:r>
              <a:rPr lang="en-US" sz="1601">
                <a:solidFill>
                  <a:srgbClr val="FFFFFF"/>
                </a:solidFill>
                <a:latin typeface="DM Sans"/>
              </a:rPr>
              <a:t>Tomorrow.io is an American weather technology company. It provides real-time weather forecasting services and APIs</a:t>
            </a:r>
          </a:p>
          <a:p>
            <a:pPr marL="0" indent="0" lvl="0">
              <a:lnSpc>
                <a:spcPts val="2242"/>
              </a:lnSpc>
              <a:spcBef>
                <a:spcPct val="0"/>
              </a:spcBef>
            </a:pPr>
          </a:p>
        </p:txBody>
      </p:sp>
      <p:grpSp>
        <p:nvGrpSpPr>
          <p:cNvPr name="Group 24" id="24"/>
          <p:cNvGrpSpPr>
            <a:grpSpLocks noChangeAspect="true"/>
          </p:cNvGrpSpPr>
          <p:nvPr/>
        </p:nvGrpSpPr>
        <p:grpSpPr>
          <a:xfrm rot="0">
            <a:off x="11347757" y="7329064"/>
            <a:ext cx="1792349" cy="1792342"/>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Freeform 26" id="26"/>
          <p:cNvSpPr/>
          <p:nvPr/>
        </p:nvSpPr>
        <p:spPr>
          <a:xfrm flipH="false" flipV="false" rot="0">
            <a:off x="-5473993" y="-813754"/>
            <a:ext cx="10079559" cy="10079559"/>
          </a:xfrm>
          <a:custGeom>
            <a:avLst/>
            <a:gdLst/>
            <a:ahLst/>
            <a:cxnLst/>
            <a:rect r="r" b="b" t="t" l="l"/>
            <a:pathLst>
              <a:path h="10079559" w="10079559">
                <a:moveTo>
                  <a:pt x="0" y="0"/>
                </a:moveTo>
                <a:lnTo>
                  <a:pt x="10079559" y="0"/>
                </a:lnTo>
                <a:lnTo>
                  <a:pt x="10079559" y="10079558"/>
                </a:lnTo>
                <a:lnTo>
                  <a:pt x="0" y="10079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2819789" y="5740206"/>
            <a:ext cx="13824645" cy="9093589"/>
          </a:xfrm>
          <a:custGeom>
            <a:avLst/>
            <a:gdLst/>
            <a:ahLst/>
            <a:cxnLst/>
            <a:rect r="r" b="b" t="t" l="l"/>
            <a:pathLst>
              <a:path h="9093589" w="13824645">
                <a:moveTo>
                  <a:pt x="0" y="0"/>
                </a:moveTo>
                <a:lnTo>
                  <a:pt x="13824646" y="0"/>
                </a:lnTo>
                <a:lnTo>
                  <a:pt x="13824646" y="9093588"/>
                </a:lnTo>
                <a:lnTo>
                  <a:pt x="0" y="9093588"/>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3510242" y="9220200"/>
            <a:ext cx="3749058" cy="266663"/>
          </a:xfrm>
          <a:prstGeom prst="rect">
            <a:avLst/>
          </a:prstGeom>
        </p:spPr>
        <p:txBody>
          <a:bodyPr anchor="t" rtlCol="false" tIns="0" lIns="0" bIns="0" rIns="0">
            <a:spAutoFit/>
          </a:bodyPr>
          <a:lstStyle/>
          <a:p>
            <a:pPr algn="r">
              <a:lnSpc>
                <a:spcPts val="2100"/>
              </a:lnSpc>
            </a:pPr>
            <a:r>
              <a:rPr lang="en-US" sz="1500" spc="120">
                <a:solidFill>
                  <a:srgbClr val="191919"/>
                </a:solidFill>
                <a:latin typeface="Aileron"/>
              </a:rPr>
              <a:t>The Power of Visual Charts</a:t>
            </a:r>
          </a:p>
        </p:txBody>
      </p:sp>
      <p:sp>
        <p:nvSpPr>
          <p:cNvPr name="Freeform 3" id="3"/>
          <p:cNvSpPr/>
          <p:nvPr/>
        </p:nvSpPr>
        <p:spPr>
          <a:xfrm flipH="false" flipV="false" rot="0">
            <a:off x="13182007" y="-1862895"/>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480077" y="2048260"/>
            <a:ext cx="6061220" cy="3095240"/>
            <a:chOff x="0" y="0"/>
            <a:chExt cx="2029220" cy="1036247"/>
          </a:xfrm>
        </p:grpSpPr>
        <p:sp>
          <p:nvSpPr>
            <p:cNvPr name="Freeform 5" id="5"/>
            <p:cNvSpPr/>
            <p:nvPr/>
          </p:nvSpPr>
          <p:spPr>
            <a:xfrm flipH="false" flipV="false" rot="0">
              <a:off x="0" y="0"/>
              <a:ext cx="2029220" cy="1036248"/>
            </a:xfrm>
            <a:custGeom>
              <a:avLst/>
              <a:gdLst/>
              <a:ahLst/>
              <a:cxnLst/>
              <a:rect r="r" b="b" t="t" l="l"/>
              <a:pathLst>
                <a:path h="1036248" w="2029220">
                  <a:moveTo>
                    <a:pt x="1904760" y="1036247"/>
                  </a:moveTo>
                  <a:lnTo>
                    <a:pt x="124460" y="1036247"/>
                  </a:lnTo>
                  <a:cubicBezTo>
                    <a:pt x="55880" y="1036247"/>
                    <a:pt x="0" y="980367"/>
                    <a:pt x="0" y="911787"/>
                  </a:cubicBezTo>
                  <a:lnTo>
                    <a:pt x="0" y="124460"/>
                  </a:lnTo>
                  <a:cubicBezTo>
                    <a:pt x="0" y="55880"/>
                    <a:pt x="55880" y="0"/>
                    <a:pt x="124460" y="0"/>
                  </a:cubicBezTo>
                  <a:lnTo>
                    <a:pt x="1904760" y="0"/>
                  </a:lnTo>
                  <a:cubicBezTo>
                    <a:pt x="1973340" y="0"/>
                    <a:pt x="2029220" y="55880"/>
                    <a:pt x="2029220" y="124460"/>
                  </a:cubicBezTo>
                  <a:lnTo>
                    <a:pt x="2029220" y="911788"/>
                  </a:lnTo>
                  <a:cubicBezTo>
                    <a:pt x="2029220" y="980367"/>
                    <a:pt x="1973340" y="1036248"/>
                    <a:pt x="1904760" y="1036248"/>
                  </a:cubicBezTo>
                  <a:close/>
                </a:path>
              </a:pathLst>
            </a:custGeom>
            <a:gradFill rotWithShape="true">
              <a:gsLst>
                <a:gs pos="0">
                  <a:srgbClr val="87FFC2">
                    <a:alpha val="29000"/>
                  </a:srgbClr>
                </a:gs>
                <a:gs pos="100000">
                  <a:srgbClr val="0562FF">
                    <a:alpha val="29000"/>
                  </a:srgbClr>
                </a:gs>
              </a:gsLst>
              <a:lin ang="0"/>
            </a:gradFill>
          </p:spPr>
        </p:sp>
      </p:grpSp>
      <p:sp>
        <p:nvSpPr>
          <p:cNvPr name="Freeform 6" id="6"/>
          <p:cNvSpPr/>
          <p:nvPr/>
        </p:nvSpPr>
        <p:spPr>
          <a:xfrm flipH="false" flipV="false" rot="0">
            <a:off x="-8790480" y="-2699390"/>
            <a:ext cx="13094837" cy="13094837"/>
          </a:xfrm>
          <a:custGeom>
            <a:avLst/>
            <a:gdLst/>
            <a:ahLst/>
            <a:cxnLst/>
            <a:rect r="r" b="b" t="t" l="l"/>
            <a:pathLst>
              <a:path h="13094837" w="13094837">
                <a:moveTo>
                  <a:pt x="0" y="0"/>
                </a:moveTo>
                <a:lnTo>
                  <a:pt x="13094837" y="0"/>
                </a:lnTo>
                <a:lnTo>
                  <a:pt x="13094837" y="13094837"/>
                </a:lnTo>
                <a:lnTo>
                  <a:pt x="0" y="13094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H="true">
            <a:off x="1257332" y="2368855"/>
            <a:ext cx="3460" cy="2138276"/>
          </a:xfrm>
          <a:prstGeom prst="line">
            <a:avLst/>
          </a:prstGeom>
          <a:ln cap="flat" w="57150">
            <a:solidFill>
              <a:srgbClr val="55C4D4"/>
            </a:solidFill>
            <a:prstDash val="solid"/>
            <a:headEnd type="none" len="sm" w="sm"/>
            <a:tailEnd type="none" len="sm" w="sm"/>
          </a:ln>
        </p:spPr>
      </p:sp>
      <p:sp>
        <p:nvSpPr>
          <p:cNvPr name="AutoShape 8" id="8"/>
          <p:cNvSpPr/>
          <p:nvPr/>
        </p:nvSpPr>
        <p:spPr>
          <a:xfrm>
            <a:off x="1256891" y="4779471"/>
            <a:ext cx="7029" cy="2138270"/>
          </a:xfrm>
          <a:prstGeom prst="line">
            <a:avLst/>
          </a:prstGeom>
          <a:ln cap="flat" w="57150">
            <a:solidFill>
              <a:srgbClr val="55C4D4"/>
            </a:solidFill>
            <a:prstDash val="solid"/>
            <a:headEnd type="none" len="sm" w="sm"/>
            <a:tailEnd type="none" len="sm" w="sm"/>
          </a:ln>
        </p:spPr>
      </p:sp>
      <p:sp>
        <p:nvSpPr>
          <p:cNvPr name="AutoShape 9" id="9"/>
          <p:cNvSpPr/>
          <p:nvPr/>
        </p:nvSpPr>
        <p:spPr>
          <a:xfrm flipH="true">
            <a:off x="2108130" y="2371411"/>
            <a:ext cx="6542" cy="1860340"/>
          </a:xfrm>
          <a:prstGeom prst="line">
            <a:avLst/>
          </a:prstGeom>
          <a:ln cap="flat" w="47625">
            <a:solidFill>
              <a:srgbClr val="3EDAD8"/>
            </a:solidFill>
            <a:prstDash val="solid"/>
            <a:headEnd type="none" len="sm" w="sm"/>
            <a:tailEnd type="none" len="sm" w="sm"/>
          </a:ln>
        </p:spPr>
      </p:sp>
      <p:sp>
        <p:nvSpPr>
          <p:cNvPr name="AutoShape 10" id="10"/>
          <p:cNvSpPr/>
          <p:nvPr/>
        </p:nvSpPr>
        <p:spPr>
          <a:xfrm>
            <a:off x="2106794" y="5057588"/>
            <a:ext cx="1661" cy="1861519"/>
          </a:xfrm>
          <a:prstGeom prst="line">
            <a:avLst/>
          </a:prstGeom>
          <a:ln cap="flat" w="47625">
            <a:solidFill>
              <a:srgbClr val="3EDAD8"/>
            </a:solidFill>
            <a:prstDash val="solid"/>
            <a:headEnd type="none" len="sm" w="sm"/>
            <a:tailEnd type="none" len="sm" w="sm"/>
          </a:ln>
        </p:spPr>
      </p:sp>
      <p:sp>
        <p:nvSpPr>
          <p:cNvPr name="AutoShape 11" id="11"/>
          <p:cNvSpPr/>
          <p:nvPr/>
        </p:nvSpPr>
        <p:spPr>
          <a:xfrm flipH="true">
            <a:off x="3012054" y="5345177"/>
            <a:ext cx="2549" cy="1575393"/>
          </a:xfrm>
          <a:prstGeom prst="line">
            <a:avLst/>
          </a:prstGeom>
          <a:ln cap="flat" w="47625">
            <a:solidFill>
              <a:srgbClr val="37C9EF"/>
            </a:solidFill>
            <a:prstDash val="solid"/>
            <a:headEnd type="none" len="sm" w="sm"/>
            <a:tailEnd type="none" len="sm" w="sm"/>
          </a:ln>
        </p:spPr>
      </p:sp>
      <p:sp>
        <p:nvSpPr>
          <p:cNvPr name="AutoShape 12" id="12"/>
          <p:cNvSpPr/>
          <p:nvPr/>
        </p:nvSpPr>
        <p:spPr>
          <a:xfrm>
            <a:off x="1247969" y="4516464"/>
            <a:ext cx="2244022" cy="3631"/>
          </a:xfrm>
          <a:prstGeom prst="line">
            <a:avLst/>
          </a:prstGeom>
          <a:ln cap="flat" w="47625">
            <a:solidFill>
              <a:srgbClr val="55C4D4"/>
            </a:solidFill>
            <a:prstDash val="solid"/>
            <a:headEnd type="none" len="sm" w="sm"/>
            <a:tailEnd type="none" len="sm" w="sm"/>
          </a:ln>
        </p:spPr>
      </p:sp>
      <p:sp>
        <p:nvSpPr>
          <p:cNvPr name="AutoShape 13" id="13"/>
          <p:cNvSpPr/>
          <p:nvPr/>
        </p:nvSpPr>
        <p:spPr>
          <a:xfrm>
            <a:off x="1247544" y="4779410"/>
            <a:ext cx="2244022" cy="3631"/>
          </a:xfrm>
          <a:prstGeom prst="line">
            <a:avLst/>
          </a:prstGeom>
          <a:ln cap="flat" w="47625">
            <a:solidFill>
              <a:srgbClr val="55C4D4"/>
            </a:solidFill>
            <a:prstDash val="solid"/>
            <a:headEnd type="none" len="sm" w="sm"/>
            <a:tailEnd type="none" len="sm" w="sm"/>
          </a:ln>
        </p:spPr>
      </p:sp>
      <p:sp>
        <p:nvSpPr>
          <p:cNvPr name="AutoShape 14" id="14"/>
          <p:cNvSpPr/>
          <p:nvPr/>
        </p:nvSpPr>
        <p:spPr>
          <a:xfrm>
            <a:off x="2098798" y="4222389"/>
            <a:ext cx="1393671" cy="2255"/>
          </a:xfrm>
          <a:prstGeom prst="line">
            <a:avLst/>
          </a:prstGeom>
          <a:ln cap="flat" w="57150">
            <a:solidFill>
              <a:srgbClr val="3EDAD8"/>
            </a:solidFill>
            <a:prstDash val="solid"/>
            <a:headEnd type="none" len="sm" w="sm"/>
            <a:tailEnd type="none" len="sm" w="sm"/>
          </a:ln>
        </p:spPr>
      </p:sp>
      <p:sp>
        <p:nvSpPr>
          <p:cNvPr name="AutoShape 15" id="15"/>
          <p:cNvSpPr/>
          <p:nvPr/>
        </p:nvSpPr>
        <p:spPr>
          <a:xfrm>
            <a:off x="2097447" y="5057550"/>
            <a:ext cx="1393671" cy="2255"/>
          </a:xfrm>
          <a:prstGeom prst="line">
            <a:avLst/>
          </a:prstGeom>
          <a:ln cap="flat" w="47625">
            <a:solidFill>
              <a:srgbClr val="3EDAD8"/>
            </a:solidFill>
            <a:prstDash val="solid"/>
            <a:headEnd type="none" len="sm" w="sm"/>
            <a:tailEnd type="none" len="sm" w="sm"/>
          </a:ln>
        </p:spPr>
      </p:sp>
      <p:sp>
        <p:nvSpPr>
          <p:cNvPr name="AutoShape 16" id="16"/>
          <p:cNvSpPr/>
          <p:nvPr/>
        </p:nvSpPr>
        <p:spPr>
          <a:xfrm>
            <a:off x="3023935" y="5354539"/>
            <a:ext cx="466705" cy="755"/>
          </a:xfrm>
          <a:prstGeom prst="line">
            <a:avLst/>
          </a:prstGeom>
          <a:ln cap="flat" w="47625">
            <a:solidFill>
              <a:srgbClr val="37C9EF"/>
            </a:solidFill>
            <a:prstDash val="solid"/>
            <a:headEnd type="none" len="sm" w="sm"/>
            <a:tailEnd type="none" len="sm" w="sm"/>
          </a:ln>
        </p:spPr>
      </p:sp>
      <p:grpSp>
        <p:nvGrpSpPr>
          <p:cNvPr name="Group 17" id="17"/>
          <p:cNvGrpSpPr/>
          <p:nvPr/>
        </p:nvGrpSpPr>
        <p:grpSpPr>
          <a:xfrm rot="-5400000">
            <a:off x="730297" y="6747066"/>
            <a:ext cx="746970" cy="1088370"/>
            <a:chOff x="0" y="0"/>
            <a:chExt cx="812800" cy="1184287"/>
          </a:xfrm>
        </p:grpSpPr>
        <p:sp>
          <p:nvSpPr>
            <p:cNvPr name="Freeform 18" id="18"/>
            <p:cNvSpPr/>
            <p:nvPr/>
          </p:nvSpPr>
          <p:spPr>
            <a:xfrm flipH="false" flipV="false" rot="0">
              <a:off x="0" y="0"/>
              <a:ext cx="812800" cy="1184287"/>
            </a:xfrm>
            <a:custGeom>
              <a:avLst/>
              <a:gdLst/>
              <a:ahLst/>
              <a:cxnLst/>
              <a:rect r="r" b="b" t="t" l="l"/>
              <a:pathLst>
                <a:path h="1184287" w="812800">
                  <a:moveTo>
                    <a:pt x="176195" y="0"/>
                  </a:moveTo>
                  <a:lnTo>
                    <a:pt x="636605" y="0"/>
                  </a:lnTo>
                  <a:cubicBezTo>
                    <a:pt x="683335" y="0"/>
                    <a:pt x="728151" y="18563"/>
                    <a:pt x="761194" y="51606"/>
                  </a:cubicBezTo>
                  <a:cubicBezTo>
                    <a:pt x="794237" y="84649"/>
                    <a:pt x="812800" y="129465"/>
                    <a:pt x="812800" y="176195"/>
                  </a:cubicBezTo>
                  <a:lnTo>
                    <a:pt x="812800" y="1008091"/>
                  </a:lnTo>
                  <a:cubicBezTo>
                    <a:pt x="812800" y="1054821"/>
                    <a:pt x="794237" y="1099637"/>
                    <a:pt x="761194" y="1132680"/>
                  </a:cubicBezTo>
                  <a:cubicBezTo>
                    <a:pt x="728151" y="1165723"/>
                    <a:pt x="683335" y="1184287"/>
                    <a:pt x="636605" y="1184287"/>
                  </a:cubicBezTo>
                  <a:lnTo>
                    <a:pt x="176195" y="1184287"/>
                  </a:lnTo>
                  <a:cubicBezTo>
                    <a:pt x="129465" y="1184287"/>
                    <a:pt x="84649" y="1165723"/>
                    <a:pt x="51606" y="1132680"/>
                  </a:cubicBezTo>
                  <a:cubicBezTo>
                    <a:pt x="18563" y="1099637"/>
                    <a:pt x="0" y="1054821"/>
                    <a:pt x="0" y="1008091"/>
                  </a:cubicBezTo>
                  <a:lnTo>
                    <a:pt x="0" y="176195"/>
                  </a:lnTo>
                  <a:cubicBezTo>
                    <a:pt x="0" y="129465"/>
                    <a:pt x="18563" y="84649"/>
                    <a:pt x="51606" y="51606"/>
                  </a:cubicBezTo>
                  <a:cubicBezTo>
                    <a:pt x="84649" y="18563"/>
                    <a:pt x="129465" y="0"/>
                    <a:pt x="176195" y="0"/>
                  </a:cubicBezTo>
                  <a:close/>
                </a:path>
              </a:pathLst>
            </a:custGeom>
            <a:gradFill rotWithShape="true">
              <a:gsLst>
                <a:gs pos="0">
                  <a:srgbClr val="FF00F4">
                    <a:alpha val="70000"/>
                  </a:srgbClr>
                </a:gs>
                <a:gs pos="100000">
                  <a:srgbClr val="0052FF">
                    <a:alpha val="70000"/>
                  </a:srgbClr>
                </a:gs>
              </a:gsLst>
              <a:lin ang="0"/>
            </a:gra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0" id="20"/>
          <p:cNvGrpSpPr/>
          <p:nvPr/>
        </p:nvGrpSpPr>
        <p:grpSpPr>
          <a:xfrm rot="-5400000">
            <a:off x="1774449" y="6833563"/>
            <a:ext cx="746970" cy="915395"/>
            <a:chOff x="0" y="0"/>
            <a:chExt cx="812800" cy="996068"/>
          </a:xfrm>
        </p:grpSpPr>
        <p:sp>
          <p:nvSpPr>
            <p:cNvPr name="Freeform 21" id="21"/>
            <p:cNvSpPr/>
            <p:nvPr/>
          </p:nvSpPr>
          <p:spPr>
            <a:xfrm flipH="false" flipV="false" rot="0">
              <a:off x="0" y="0"/>
              <a:ext cx="812800" cy="996068"/>
            </a:xfrm>
            <a:custGeom>
              <a:avLst/>
              <a:gdLst/>
              <a:ahLst/>
              <a:cxnLst/>
              <a:rect r="r" b="b" t="t" l="l"/>
              <a:pathLst>
                <a:path h="996068" w="812800">
                  <a:moveTo>
                    <a:pt x="176195" y="0"/>
                  </a:moveTo>
                  <a:lnTo>
                    <a:pt x="636605" y="0"/>
                  </a:lnTo>
                  <a:cubicBezTo>
                    <a:pt x="683335" y="0"/>
                    <a:pt x="728151" y="18563"/>
                    <a:pt x="761194" y="51606"/>
                  </a:cubicBezTo>
                  <a:cubicBezTo>
                    <a:pt x="794237" y="84649"/>
                    <a:pt x="812800" y="129465"/>
                    <a:pt x="812800" y="176195"/>
                  </a:cubicBezTo>
                  <a:lnTo>
                    <a:pt x="812800" y="819873"/>
                  </a:lnTo>
                  <a:cubicBezTo>
                    <a:pt x="812800" y="866603"/>
                    <a:pt x="794237" y="911419"/>
                    <a:pt x="761194" y="944462"/>
                  </a:cubicBezTo>
                  <a:cubicBezTo>
                    <a:pt x="728151" y="977505"/>
                    <a:pt x="683335" y="996068"/>
                    <a:pt x="636605" y="996068"/>
                  </a:cubicBezTo>
                  <a:lnTo>
                    <a:pt x="176195" y="996068"/>
                  </a:lnTo>
                  <a:cubicBezTo>
                    <a:pt x="129465" y="996068"/>
                    <a:pt x="84649" y="977505"/>
                    <a:pt x="51606" y="944462"/>
                  </a:cubicBezTo>
                  <a:cubicBezTo>
                    <a:pt x="18563" y="911419"/>
                    <a:pt x="0" y="866603"/>
                    <a:pt x="0" y="819873"/>
                  </a:cubicBezTo>
                  <a:lnTo>
                    <a:pt x="0" y="176195"/>
                  </a:lnTo>
                  <a:cubicBezTo>
                    <a:pt x="0" y="129465"/>
                    <a:pt x="18563" y="84649"/>
                    <a:pt x="51606" y="51606"/>
                  </a:cubicBezTo>
                  <a:cubicBezTo>
                    <a:pt x="84649" y="18563"/>
                    <a:pt x="129465" y="0"/>
                    <a:pt x="176195" y="0"/>
                  </a:cubicBezTo>
                  <a:close/>
                </a:path>
              </a:pathLst>
            </a:custGeom>
            <a:gradFill rotWithShape="true">
              <a:gsLst>
                <a:gs pos="0">
                  <a:srgbClr val="FF00F4">
                    <a:alpha val="70000"/>
                  </a:srgbClr>
                </a:gs>
                <a:gs pos="100000">
                  <a:srgbClr val="0052FF">
                    <a:alpha val="70000"/>
                  </a:srgbClr>
                </a:gs>
              </a:gsLst>
              <a:lin ang="0"/>
            </a:gra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3" id="23"/>
          <p:cNvGrpSpPr/>
          <p:nvPr/>
        </p:nvGrpSpPr>
        <p:grpSpPr>
          <a:xfrm rot="-5400000">
            <a:off x="2765655" y="6831313"/>
            <a:ext cx="746970" cy="928135"/>
            <a:chOff x="0" y="0"/>
            <a:chExt cx="812800" cy="1009931"/>
          </a:xfrm>
        </p:grpSpPr>
        <p:sp>
          <p:nvSpPr>
            <p:cNvPr name="Freeform 24" id="24"/>
            <p:cNvSpPr/>
            <p:nvPr/>
          </p:nvSpPr>
          <p:spPr>
            <a:xfrm flipH="false" flipV="false" rot="0">
              <a:off x="0" y="0"/>
              <a:ext cx="812800" cy="1009931"/>
            </a:xfrm>
            <a:custGeom>
              <a:avLst/>
              <a:gdLst/>
              <a:ahLst/>
              <a:cxnLst/>
              <a:rect r="r" b="b" t="t" l="l"/>
              <a:pathLst>
                <a:path h="1009931" w="812800">
                  <a:moveTo>
                    <a:pt x="176195" y="0"/>
                  </a:moveTo>
                  <a:lnTo>
                    <a:pt x="636605" y="0"/>
                  </a:lnTo>
                  <a:cubicBezTo>
                    <a:pt x="683335" y="0"/>
                    <a:pt x="728151" y="18563"/>
                    <a:pt x="761194" y="51606"/>
                  </a:cubicBezTo>
                  <a:cubicBezTo>
                    <a:pt x="794237" y="84649"/>
                    <a:pt x="812800" y="129465"/>
                    <a:pt x="812800" y="176195"/>
                  </a:cubicBezTo>
                  <a:lnTo>
                    <a:pt x="812800" y="833736"/>
                  </a:lnTo>
                  <a:cubicBezTo>
                    <a:pt x="812800" y="880466"/>
                    <a:pt x="794237" y="925282"/>
                    <a:pt x="761194" y="958325"/>
                  </a:cubicBezTo>
                  <a:cubicBezTo>
                    <a:pt x="728151" y="991368"/>
                    <a:pt x="683335" y="1009931"/>
                    <a:pt x="636605" y="1009931"/>
                  </a:cubicBezTo>
                  <a:lnTo>
                    <a:pt x="176195" y="1009931"/>
                  </a:lnTo>
                  <a:cubicBezTo>
                    <a:pt x="129465" y="1009931"/>
                    <a:pt x="84649" y="991368"/>
                    <a:pt x="51606" y="958325"/>
                  </a:cubicBezTo>
                  <a:cubicBezTo>
                    <a:pt x="18563" y="925282"/>
                    <a:pt x="0" y="880466"/>
                    <a:pt x="0" y="833736"/>
                  </a:cubicBezTo>
                  <a:lnTo>
                    <a:pt x="0" y="176195"/>
                  </a:lnTo>
                  <a:cubicBezTo>
                    <a:pt x="0" y="129465"/>
                    <a:pt x="18563" y="84649"/>
                    <a:pt x="51606" y="51606"/>
                  </a:cubicBezTo>
                  <a:cubicBezTo>
                    <a:pt x="84649" y="18563"/>
                    <a:pt x="129465" y="0"/>
                    <a:pt x="176195" y="0"/>
                  </a:cubicBezTo>
                  <a:close/>
                </a:path>
              </a:pathLst>
            </a:custGeom>
            <a:gradFill rotWithShape="true">
              <a:gsLst>
                <a:gs pos="0">
                  <a:srgbClr val="FF00F4">
                    <a:alpha val="70000"/>
                  </a:srgbClr>
                </a:gs>
                <a:gs pos="100000">
                  <a:srgbClr val="0052FF">
                    <a:alpha val="70000"/>
                  </a:srgbClr>
                </a:gs>
              </a:gsLst>
              <a:lin ang="0"/>
            </a:gra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6" id="26"/>
          <p:cNvGrpSpPr/>
          <p:nvPr/>
        </p:nvGrpSpPr>
        <p:grpSpPr>
          <a:xfrm rot="-5400000">
            <a:off x="828529" y="1557105"/>
            <a:ext cx="746970" cy="891906"/>
            <a:chOff x="0" y="0"/>
            <a:chExt cx="812800" cy="970509"/>
          </a:xfrm>
        </p:grpSpPr>
        <p:sp>
          <p:nvSpPr>
            <p:cNvPr name="Freeform 27" id="27"/>
            <p:cNvSpPr/>
            <p:nvPr/>
          </p:nvSpPr>
          <p:spPr>
            <a:xfrm flipH="false" flipV="false" rot="0">
              <a:off x="0" y="0"/>
              <a:ext cx="812800" cy="970509"/>
            </a:xfrm>
            <a:custGeom>
              <a:avLst/>
              <a:gdLst/>
              <a:ahLst/>
              <a:cxnLst/>
              <a:rect r="r" b="b" t="t" l="l"/>
              <a:pathLst>
                <a:path h="970509" w="812800">
                  <a:moveTo>
                    <a:pt x="176195" y="0"/>
                  </a:moveTo>
                  <a:lnTo>
                    <a:pt x="636605" y="0"/>
                  </a:lnTo>
                  <a:cubicBezTo>
                    <a:pt x="683335" y="0"/>
                    <a:pt x="728151" y="18563"/>
                    <a:pt x="761194" y="51606"/>
                  </a:cubicBezTo>
                  <a:cubicBezTo>
                    <a:pt x="794237" y="84649"/>
                    <a:pt x="812800" y="129465"/>
                    <a:pt x="812800" y="176195"/>
                  </a:cubicBezTo>
                  <a:lnTo>
                    <a:pt x="812800" y="794313"/>
                  </a:lnTo>
                  <a:cubicBezTo>
                    <a:pt x="812800" y="841043"/>
                    <a:pt x="794237" y="885859"/>
                    <a:pt x="761194" y="918902"/>
                  </a:cubicBezTo>
                  <a:cubicBezTo>
                    <a:pt x="728151" y="951945"/>
                    <a:pt x="683335" y="970509"/>
                    <a:pt x="636605" y="970509"/>
                  </a:cubicBezTo>
                  <a:lnTo>
                    <a:pt x="176195" y="970509"/>
                  </a:lnTo>
                  <a:cubicBezTo>
                    <a:pt x="129465" y="970509"/>
                    <a:pt x="84649" y="951945"/>
                    <a:pt x="51606" y="918902"/>
                  </a:cubicBezTo>
                  <a:cubicBezTo>
                    <a:pt x="18563" y="885859"/>
                    <a:pt x="0" y="841043"/>
                    <a:pt x="0" y="794313"/>
                  </a:cubicBezTo>
                  <a:lnTo>
                    <a:pt x="0" y="176195"/>
                  </a:lnTo>
                  <a:cubicBezTo>
                    <a:pt x="0" y="129465"/>
                    <a:pt x="18563" y="84649"/>
                    <a:pt x="51606" y="51606"/>
                  </a:cubicBezTo>
                  <a:cubicBezTo>
                    <a:pt x="84649" y="18563"/>
                    <a:pt x="129465" y="0"/>
                    <a:pt x="176195" y="0"/>
                  </a:cubicBezTo>
                  <a:close/>
                </a:path>
              </a:pathLst>
            </a:custGeom>
            <a:gradFill rotWithShape="true">
              <a:gsLst>
                <a:gs pos="0">
                  <a:srgbClr val="FF00F4">
                    <a:alpha val="70000"/>
                  </a:srgbClr>
                </a:gs>
                <a:gs pos="100000">
                  <a:srgbClr val="0052FF">
                    <a:alpha val="70000"/>
                  </a:srgbClr>
                </a:gs>
              </a:gsLst>
              <a:lin ang="0"/>
            </a:gradFill>
          </p:spPr>
        </p:sp>
        <p:sp>
          <p:nvSpPr>
            <p:cNvPr name="TextBox 28" id="28"/>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29" id="29"/>
          <p:cNvGrpSpPr/>
          <p:nvPr/>
        </p:nvGrpSpPr>
        <p:grpSpPr>
          <a:xfrm rot="-5400000">
            <a:off x="1751750" y="1621868"/>
            <a:ext cx="746970" cy="74697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176195" y="0"/>
                  </a:moveTo>
                  <a:lnTo>
                    <a:pt x="636605" y="0"/>
                  </a:lnTo>
                  <a:cubicBezTo>
                    <a:pt x="683335" y="0"/>
                    <a:pt x="728151" y="18563"/>
                    <a:pt x="761194" y="51606"/>
                  </a:cubicBezTo>
                  <a:cubicBezTo>
                    <a:pt x="794237" y="84649"/>
                    <a:pt x="812800" y="129465"/>
                    <a:pt x="812800" y="176195"/>
                  </a:cubicBezTo>
                  <a:lnTo>
                    <a:pt x="812800" y="636605"/>
                  </a:lnTo>
                  <a:cubicBezTo>
                    <a:pt x="812800" y="683335"/>
                    <a:pt x="794237" y="728151"/>
                    <a:pt x="761194" y="761194"/>
                  </a:cubicBezTo>
                  <a:cubicBezTo>
                    <a:pt x="728151" y="794237"/>
                    <a:pt x="683335" y="812800"/>
                    <a:pt x="636605" y="812800"/>
                  </a:cubicBezTo>
                  <a:lnTo>
                    <a:pt x="176195" y="812800"/>
                  </a:lnTo>
                  <a:cubicBezTo>
                    <a:pt x="129465" y="812800"/>
                    <a:pt x="84649" y="794237"/>
                    <a:pt x="51606" y="761194"/>
                  </a:cubicBezTo>
                  <a:cubicBezTo>
                    <a:pt x="18563" y="728151"/>
                    <a:pt x="0" y="683335"/>
                    <a:pt x="0" y="636605"/>
                  </a:cubicBezTo>
                  <a:lnTo>
                    <a:pt x="0" y="176195"/>
                  </a:lnTo>
                  <a:cubicBezTo>
                    <a:pt x="0" y="129465"/>
                    <a:pt x="18563" y="84649"/>
                    <a:pt x="51606" y="51606"/>
                  </a:cubicBezTo>
                  <a:cubicBezTo>
                    <a:pt x="84649" y="18563"/>
                    <a:pt x="129465" y="0"/>
                    <a:pt x="176195" y="0"/>
                  </a:cubicBezTo>
                  <a:close/>
                </a:path>
              </a:pathLst>
            </a:custGeom>
            <a:gradFill rotWithShape="true">
              <a:gsLst>
                <a:gs pos="0">
                  <a:srgbClr val="FF00F4">
                    <a:alpha val="70000"/>
                  </a:srgbClr>
                </a:gs>
                <a:gs pos="100000">
                  <a:srgbClr val="0052FF">
                    <a:alpha val="70000"/>
                  </a:srgbClr>
                </a:gs>
              </a:gsLst>
              <a:lin ang="0"/>
            </a:gra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32" id="32"/>
          <p:cNvGrpSpPr/>
          <p:nvPr/>
        </p:nvGrpSpPr>
        <p:grpSpPr>
          <a:xfrm rot="-5400000">
            <a:off x="3070681" y="4395362"/>
            <a:ext cx="1603351" cy="746970"/>
            <a:chOff x="0" y="0"/>
            <a:chExt cx="1744654" cy="812800"/>
          </a:xfrm>
        </p:grpSpPr>
        <p:sp>
          <p:nvSpPr>
            <p:cNvPr name="Freeform 33" id="33"/>
            <p:cNvSpPr/>
            <p:nvPr/>
          </p:nvSpPr>
          <p:spPr>
            <a:xfrm flipH="false" flipV="false" rot="0">
              <a:off x="0" y="0"/>
              <a:ext cx="1744654" cy="812800"/>
            </a:xfrm>
            <a:custGeom>
              <a:avLst/>
              <a:gdLst/>
              <a:ahLst/>
              <a:cxnLst/>
              <a:rect r="r" b="b" t="t" l="l"/>
              <a:pathLst>
                <a:path h="812800" w="1744654">
                  <a:moveTo>
                    <a:pt x="82086" y="0"/>
                  </a:moveTo>
                  <a:lnTo>
                    <a:pt x="1662568" y="0"/>
                  </a:lnTo>
                  <a:cubicBezTo>
                    <a:pt x="1707903" y="0"/>
                    <a:pt x="1744654" y="36751"/>
                    <a:pt x="1744654" y="82086"/>
                  </a:cubicBezTo>
                  <a:lnTo>
                    <a:pt x="1744654" y="730714"/>
                  </a:lnTo>
                  <a:cubicBezTo>
                    <a:pt x="1744654" y="776049"/>
                    <a:pt x="1707903" y="812800"/>
                    <a:pt x="1662568" y="812800"/>
                  </a:cubicBezTo>
                  <a:lnTo>
                    <a:pt x="82086" y="812800"/>
                  </a:lnTo>
                  <a:cubicBezTo>
                    <a:pt x="36751" y="812800"/>
                    <a:pt x="0" y="776049"/>
                    <a:pt x="0" y="730714"/>
                  </a:cubicBezTo>
                  <a:lnTo>
                    <a:pt x="0" y="82086"/>
                  </a:lnTo>
                  <a:cubicBezTo>
                    <a:pt x="0" y="36751"/>
                    <a:pt x="36751" y="0"/>
                    <a:pt x="82086" y="0"/>
                  </a:cubicBezTo>
                  <a:close/>
                </a:path>
              </a:pathLst>
            </a:custGeom>
            <a:gradFill rotWithShape="true">
              <a:gsLst>
                <a:gs pos="0">
                  <a:srgbClr val="FF00F4">
                    <a:alpha val="70000"/>
                  </a:srgbClr>
                </a:gs>
                <a:gs pos="100000">
                  <a:srgbClr val="0052FF">
                    <a:alpha val="70000"/>
                  </a:srgbClr>
                </a:gs>
              </a:gsLst>
              <a:lin ang="0"/>
            </a:gradFill>
          </p:spPr>
        </p:sp>
        <p:sp>
          <p:nvSpPr>
            <p:cNvPr name="TextBox 34" id="34"/>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35" id="35"/>
          <p:cNvGrpSpPr/>
          <p:nvPr/>
        </p:nvGrpSpPr>
        <p:grpSpPr>
          <a:xfrm rot="-5400000">
            <a:off x="4796084" y="4395362"/>
            <a:ext cx="1039865" cy="746970"/>
            <a:chOff x="0" y="0"/>
            <a:chExt cx="1131508" cy="812800"/>
          </a:xfrm>
        </p:grpSpPr>
        <p:sp>
          <p:nvSpPr>
            <p:cNvPr name="Freeform 36" id="36"/>
            <p:cNvSpPr/>
            <p:nvPr/>
          </p:nvSpPr>
          <p:spPr>
            <a:xfrm flipH="false" flipV="false" rot="0">
              <a:off x="0" y="0"/>
              <a:ext cx="1131508" cy="812800"/>
            </a:xfrm>
            <a:custGeom>
              <a:avLst/>
              <a:gdLst/>
              <a:ahLst/>
              <a:cxnLst/>
              <a:rect r="r" b="b" t="t" l="l"/>
              <a:pathLst>
                <a:path h="812800" w="1131508">
                  <a:moveTo>
                    <a:pt x="126567" y="0"/>
                  </a:moveTo>
                  <a:lnTo>
                    <a:pt x="1004941" y="0"/>
                  </a:lnTo>
                  <a:cubicBezTo>
                    <a:pt x="1074842" y="0"/>
                    <a:pt x="1131508" y="56666"/>
                    <a:pt x="1131508" y="126567"/>
                  </a:cubicBezTo>
                  <a:lnTo>
                    <a:pt x="1131508" y="686233"/>
                  </a:lnTo>
                  <a:cubicBezTo>
                    <a:pt x="1131508" y="756134"/>
                    <a:pt x="1074842" y="812800"/>
                    <a:pt x="1004941" y="812800"/>
                  </a:cubicBezTo>
                  <a:lnTo>
                    <a:pt x="126567" y="812800"/>
                  </a:lnTo>
                  <a:cubicBezTo>
                    <a:pt x="56666" y="812800"/>
                    <a:pt x="0" y="756134"/>
                    <a:pt x="0" y="686233"/>
                  </a:cubicBezTo>
                  <a:lnTo>
                    <a:pt x="0" y="126567"/>
                  </a:lnTo>
                  <a:cubicBezTo>
                    <a:pt x="0" y="56666"/>
                    <a:pt x="56666" y="0"/>
                    <a:pt x="126567" y="0"/>
                  </a:cubicBezTo>
                  <a:close/>
                </a:path>
              </a:pathLst>
            </a:custGeom>
            <a:gradFill rotWithShape="true">
              <a:gsLst>
                <a:gs pos="0">
                  <a:srgbClr val="FF00F4">
                    <a:alpha val="70000"/>
                  </a:srgbClr>
                </a:gs>
                <a:gs pos="100000">
                  <a:srgbClr val="0052FF">
                    <a:alpha val="70000"/>
                  </a:srgbClr>
                </a:gs>
              </a:gsLst>
              <a:lin ang="0"/>
            </a:gradFill>
          </p:spPr>
        </p:sp>
        <p:sp>
          <p:nvSpPr>
            <p:cNvPr name="TextBox 37" id="37"/>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AutoShape 38" id="38"/>
          <p:cNvSpPr/>
          <p:nvPr/>
        </p:nvSpPr>
        <p:spPr>
          <a:xfrm>
            <a:off x="4245842" y="4768847"/>
            <a:ext cx="696690" cy="0"/>
          </a:xfrm>
          <a:prstGeom prst="line">
            <a:avLst/>
          </a:prstGeom>
          <a:ln cap="flat" w="47625">
            <a:solidFill>
              <a:srgbClr val="3EDAD8"/>
            </a:solidFill>
            <a:prstDash val="solid"/>
            <a:headEnd type="none" len="sm" w="sm"/>
            <a:tailEnd type="none" len="sm" w="sm"/>
          </a:ln>
        </p:spPr>
      </p:sp>
      <p:grpSp>
        <p:nvGrpSpPr>
          <p:cNvPr name="Group 39" id="39"/>
          <p:cNvGrpSpPr/>
          <p:nvPr/>
        </p:nvGrpSpPr>
        <p:grpSpPr>
          <a:xfrm rot="0">
            <a:off x="13236622" y="2048260"/>
            <a:ext cx="3882771" cy="3095240"/>
            <a:chOff x="0" y="0"/>
            <a:chExt cx="1299903" cy="1036247"/>
          </a:xfrm>
        </p:grpSpPr>
        <p:sp>
          <p:nvSpPr>
            <p:cNvPr name="Freeform 40" id="40"/>
            <p:cNvSpPr/>
            <p:nvPr/>
          </p:nvSpPr>
          <p:spPr>
            <a:xfrm flipH="false" flipV="false" rot="0">
              <a:off x="0" y="0"/>
              <a:ext cx="1299903" cy="1036248"/>
            </a:xfrm>
            <a:custGeom>
              <a:avLst/>
              <a:gdLst/>
              <a:ahLst/>
              <a:cxnLst/>
              <a:rect r="r" b="b" t="t" l="l"/>
              <a:pathLst>
                <a:path h="1036248" w="1299903">
                  <a:moveTo>
                    <a:pt x="1175443" y="1036247"/>
                  </a:moveTo>
                  <a:lnTo>
                    <a:pt x="124460" y="1036247"/>
                  </a:lnTo>
                  <a:cubicBezTo>
                    <a:pt x="55880" y="1036247"/>
                    <a:pt x="0" y="980367"/>
                    <a:pt x="0" y="911787"/>
                  </a:cubicBezTo>
                  <a:lnTo>
                    <a:pt x="0" y="124460"/>
                  </a:lnTo>
                  <a:cubicBezTo>
                    <a:pt x="0" y="55880"/>
                    <a:pt x="55880" y="0"/>
                    <a:pt x="124460" y="0"/>
                  </a:cubicBezTo>
                  <a:lnTo>
                    <a:pt x="1175443" y="0"/>
                  </a:lnTo>
                  <a:cubicBezTo>
                    <a:pt x="1244023" y="0"/>
                    <a:pt x="1299903" y="55880"/>
                    <a:pt x="1299903" y="124460"/>
                  </a:cubicBezTo>
                  <a:lnTo>
                    <a:pt x="1299903" y="911788"/>
                  </a:lnTo>
                  <a:cubicBezTo>
                    <a:pt x="1299903" y="980367"/>
                    <a:pt x="1244023" y="1036248"/>
                    <a:pt x="1175443" y="1036248"/>
                  </a:cubicBezTo>
                  <a:close/>
                </a:path>
              </a:pathLst>
            </a:custGeom>
            <a:gradFill rotWithShape="true">
              <a:gsLst>
                <a:gs pos="0">
                  <a:srgbClr val="87FFC2">
                    <a:alpha val="29000"/>
                  </a:srgbClr>
                </a:gs>
                <a:gs pos="100000">
                  <a:srgbClr val="0562FF">
                    <a:alpha val="29000"/>
                  </a:srgbClr>
                </a:gs>
              </a:gsLst>
              <a:lin ang="0"/>
            </a:gradFill>
          </p:spPr>
        </p:sp>
      </p:grpSp>
      <p:sp>
        <p:nvSpPr>
          <p:cNvPr name="TextBox 41" id="41"/>
          <p:cNvSpPr txBox="true"/>
          <p:nvPr/>
        </p:nvSpPr>
        <p:spPr>
          <a:xfrm rot="0">
            <a:off x="13510242" y="2816689"/>
            <a:ext cx="3429871" cy="1529806"/>
          </a:xfrm>
          <a:prstGeom prst="rect">
            <a:avLst/>
          </a:prstGeom>
        </p:spPr>
        <p:txBody>
          <a:bodyPr anchor="t" rtlCol="false" tIns="0" lIns="0" bIns="0" rIns="0">
            <a:spAutoFit/>
          </a:bodyPr>
          <a:lstStyle/>
          <a:p>
            <a:pPr>
              <a:lnSpc>
                <a:spcPts val="1779"/>
              </a:lnSpc>
            </a:pPr>
            <a:r>
              <a:rPr lang="en-US" sz="1271">
                <a:solidFill>
                  <a:srgbClr val="FFFFFF"/>
                </a:solidFill>
                <a:latin typeface="DM Sans Bold"/>
              </a:rPr>
              <a:t>The application is able to generate alerts for  </a:t>
            </a:r>
            <a:r>
              <a:rPr lang="en-US" sz="1271">
                <a:solidFill>
                  <a:srgbClr val="EA4336"/>
                </a:solidFill>
                <a:latin typeface="DM Sans Bold"/>
              </a:rPr>
              <a:t>Flood &amp;</a:t>
            </a:r>
            <a:r>
              <a:rPr lang="en-US" sz="1271">
                <a:solidFill>
                  <a:srgbClr val="FFFFFF"/>
                </a:solidFill>
                <a:latin typeface="DM Sans Bold"/>
              </a:rPr>
              <a:t> </a:t>
            </a:r>
            <a:r>
              <a:rPr lang="en-US" sz="1271">
                <a:solidFill>
                  <a:srgbClr val="EA4336"/>
                </a:solidFill>
                <a:latin typeface="DM Sans Bold"/>
              </a:rPr>
              <a:t>Cyclone </a:t>
            </a:r>
            <a:r>
              <a:rPr lang="en-US" sz="1271">
                <a:solidFill>
                  <a:srgbClr val="FFFFFF"/>
                </a:solidFill>
                <a:latin typeface="DM Sans Bold"/>
              </a:rPr>
              <a:t>Directly from API</a:t>
            </a:r>
          </a:p>
          <a:p>
            <a:pPr>
              <a:lnSpc>
                <a:spcPts val="1779"/>
              </a:lnSpc>
            </a:pPr>
          </a:p>
          <a:p>
            <a:pPr>
              <a:lnSpc>
                <a:spcPts val="1779"/>
              </a:lnSpc>
            </a:pPr>
            <a:r>
              <a:rPr lang="en-US" sz="1271">
                <a:solidFill>
                  <a:srgbClr val="FFFFFF"/>
                </a:solidFill>
                <a:latin typeface="DM Sans Bold"/>
              </a:rPr>
              <a:t> </a:t>
            </a:r>
            <a:r>
              <a:rPr lang="en-US" sz="1271">
                <a:solidFill>
                  <a:srgbClr val="EA4336"/>
                </a:solidFill>
                <a:latin typeface="DM Sans Bold"/>
              </a:rPr>
              <a:t>Lightning  </a:t>
            </a:r>
            <a:r>
              <a:rPr lang="en-US" sz="1271">
                <a:solidFill>
                  <a:srgbClr val="FFFFFF"/>
                </a:solidFill>
                <a:latin typeface="DM Sans Bold"/>
              </a:rPr>
              <a:t>Using Machine Learning Model</a:t>
            </a:r>
          </a:p>
          <a:p>
            <a:pPr>
              <a:lnSpc>
                <a:spcPts val="1779"/>
              </a:lnSpc>
            </a:pPr>
          </a:p>
          <a:p>
            <a:pPr>
              <a:lnSpc>
                <a:spcPts val="1779"/>
              </a:lnSpc>
            </a:pPr>
            <a:r>
              <a:rPr lang="en-US" sz="1271">
                <a:solidFill>
                  <a:srgbClr val="FFFFFF"/>
                </a:solidFill>
                <a:latin typeface="DM Sans Bold"/>
              </a:rPr>
              <a:t>You can see the heading of the dataset below</a:t>
            </a:r>
          </a:p>
        </p:txBody>
      </p:sp>
      <p:sp>
        <p:nvSpPr>
          <p:cNvPr name="Freeform 42" id="42"/>
          <p:cNvSpPr/>
          <p:nvPr/>
        </p:nvSpPr>
        <p:spPr>
          <a:xfrm flipH="false" flipV="false" rot="0">
            <a:off x="12469647" y="3350216"/>
            <a:ext cx="8321352" cy="8321352"/>
          </a:xfrm>
          <a:custGeom>
            <a:avLst/>
            <a:gdLst/>
            <a:ahLst/>
            <a:cxnLst/>
            <a:rect r="r" b="b" t="t" l="l"/>
            <a:pathLst>
              <a:path h="8321352" w="8321352">
                <a:moveTo>
                  <a:pt x="0" y="0"/>
                </a:moveTo>
                <a:lnTo>
                  <a:pt x="8321352" y="0"/>
                </a:lnTo>
                <a:lnTo>
                  <a:pt x="8321352" y="8321352"/>
                </a:lnTo>
                <a:lnTo>
                  <a:pt x="0" y="8321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701080">
            <a:off x="15239286" y="7041125"/>
            <a:ext cx="4474319" cy="4062648"/>
          </a:xfrm>
          <a:custGeom>
            <a:avLst/>
            <a:gdLst/>
            <a:ahLst/>
            <a:cxnLst/>
            <a:rect r="r" b="b" t="t" l="l"/>
            <a:pathLst>
              <a:path h="4062648" w="4474319">
                <a:moveTo>
                  <a:pt x="0" y="0"/>
                </a:moveTo>
                <a:lnTo>
                  <a:pt x="4474319" y="0"/>
                </a:lnTo>
                <a:lnTo>
                  <a:pt x="4474319" y="4062648"/>
                </a:lnTo>
                <a:lnTo>
                  <a:pt x="0" y="4062648"/>
                </a:lnTo>
                <a:lnTo>
                  <a:pt x="0" y="0"/>
                </a:lnTo>
                <a:close/>
              </a:path>
            </a:pathLst>
          </a:custGeom>
          <a:blipFill>
            <a:blip r:embed="rId4"/>
            <a:stretch>
              <a:fillRect l="0" t="0" r="0" b="0"/>
            </a:stretch>
          </a:blipFill>
        </p:spPr>
      </p:sp>
      <p:sp>
        <p:nvSpPr>
          <p:cNvPr name="Freeform 44" id="44"/>
          <p:cNvSpPr/>
          <p:nvPr/>
        </p:nvSpPr>
        <p:spPr>
          <a:xfrm flipH="false" flipV="false" rot="0">
            <a:off x="6480077" y="6477000"/>
            <a:ext cx="11155847" cy="2748390"/>
          </a:xfrm>
          <a:custGeom>
            <a:avLst/>
            <a:gdLst/>
            <a:ahLst/>
            <a:cxnLst/>
            <a:rect r="r" b="b" t="t" l="l"/>
            <a:pathLst>
              <a:path h="2748390" w="11155847">
                <a:moveTo>
                  <a:pt x="0" y="0"/>
                </a:moveTo>
                <a:lnTo>
                  <a:pt x="11155847" y="0"/>
                </a:lnTo>
                <a:lnTo>
                  <a:pt x="11155847" y="2748390"/>
                </a:lnTo>
                <a:lnTo>
                  <a:pt x="0" y="2748390"/>
                </a:lnTo>
                <a:lnTo>
                  <a:pt x="0" y="0"/>
                </a:lnTo>
                <a:close/>
              </a:path>
            </a:pathLst>
          </a:custGeom>
          <a:blipFill>
            <a:blip r:embed="rId5">
              <a:alphaModFix amt="80000"/>
            </a:blip>
            <a:stretch>
              <a:fillRect l="0" t="0" r="-619" b="0"/>
            </a:stretch>
          </a:blipFill>
        </p:spPr>
      </p:sp>
      <p:sp>
        <p:nvSpPr>
          <p:cNvPr name="TextBox 45" id="45"/>
          <p:cNvSpPr txBox="true"/>
          <p:nvPr/>
        </p:nvSpPr>
        <p:spPr>
          <a:xfrm rot="0">
            <a:off x="6830672" y="2546065"/>
            <a:ext cx="5388226" cy="2256849"/>
          </a:xfrm>
          <a:prstGeom prst="rect">
            <a:avLst/>
          </a:prstGeom>
        </p:spPr>
        <p:txBody>
          <a:bodyPr anchor="t" rtlCol="false" tIns="0" lIns="0" bIns="0" rIns="0">
            <a:spAutoFit/>
          </a:bodyPr>
          <a:lstStyle/>
          <a:p>
            <a:pPr>
              <a:lnSpc>
                <a:spcPts val="1779"/>
              </a:lnSpc>
            </a:pPr>
            <a:r>
              <a:rPr lang="en-US" sz="1271">
                <a:solidFill>
                  <a:srgbClr val="FFFFFF"/>
                </a:solidFill>
                <a:latin typeface="DM Sans Bold"/>
              </a:rPr>
              <a:t>The problem is converted into binary classification by setting a threshold of 50 </a:t>
            </a:r>
          </a:p>
          <a:p>
            <a:pPr>
              <a:lnSpc>
                <a:spcPts val="1779"/>
              </a:lnSpc>
            </a:pPr>
            <a:r>
              <a:rPr lang="en-US" sz="1271">
                <a:solidFill>
                  <a:srgbClr val="FFFFFF"/>
                </a:solidFill>
                <a:latin typeface="DM Sans Bold"/>
              </a:rPr>
              <a:t>             0  for  not lightning</a:t>
            </a:r>
          </a:p>
          <a:p>
            <a:pPr>
              <a:lnSpc>
                <a:spcPts val="1779"/>
              </a:lnSpc>
            </a:pPr>
            <a:r>
              <a:rPr lang="en-US" sz="1271">
                <a:solidFill>
                  <a:srgbClr val="FFFFFF"/>
                </a:solidFill>
                <a:latin typeface="DM Sans Bold"/>
              </a:rPr>
              <a:t>             1    for  lightning </a:t>
            </a:r>
          </a:p>
          <a:p>
            <a:pPr>
              <a:lnSpc>
                <a:spcPts val="1779"/>
              </a:lnSpc>
            </a:pPr>
          </a:p>
          <a:p>
            <a:pPr>
              <a:lnSpc>
                <a:spcPts val="1779"/>
              </a:lnSpc>
            </a:pPr>
            <a:r>
              <a:rPr lang="en-US" sz="1271">
                <a:solidFill>
                  <a:srgbClr val="FFFFFF"/>
                </a:solidFill>
                <a:latin typeface="DM Sans Bold"/>
              </a:rPr>
              <a:t>Using SVM Classification model in order to make predictions based on those features (atmospheric conditions )</a:t>
            </a:r>
          </a:p>
          <a:p>
            <a:pPr>
              <a:lnSpc>
                <a:spcPts val="1779"/>
              </a:lnSpc>
            </a:pPr>
          </a:p>
          <a:p>
            <a:pPr>
              <a:lnSpc>
                <a:spcPts val="1779"/>
              </a:lnSpc>
            </a:pPr>
            <a:r>
              <a:rPr lang="en-US" sz="1271">
                <a:solidFill>
                  <a:srgbClr val="FFFFFF"/>
                </a:solidFill>
                <a:latin typeface="DM Sans Bold"/>
              </a:rPr>
              <a:t>The model may generate an Alert 3 hours before a lightning strike.</a:t>
            </a:r>
          </a:p>
          <a:p>
            <a:pPr>
              <a:lnSpc>
                <a:spcPts val="1779"/>
              </a:lnSpc>
            </a:pPr>
          </a:p>
        </p:txBody>
      </p:sp>
      <p:sp>
        <p:nvSpPr>
          <p:cNvPr name="TextBox 46" id="46"/>
          <p:cNvSpPr txBox="true"/>
          <p:nvPr/>
        </p:nvSpPr>
        <p:spPr>
          <a:xfrm rot="0">
            <a:off x="646770" y="7146434"/>
            <a:ext cx="914024" cy="364457"/>
          </a:xfrm>
          <a:prstGeom prst="rect">
            <a:avLst/>
          </a:prstGeom>
        </p:spPr>
        <p:txBody>
          <a:bodyPr anchor="t" rtlCol="false" tIns="0" lIns="0" bIns="0" rIns="0">
            <a:spAutoFit/>
          </a:bodyPr>
          <a:lstStyle/>
          <a:p>
            <a:pPr algn="ctr">
              <a:lnSpc>
                <a:spcPts val="1482"/>
              </a:lnSpc>
            </a:pPr>
            <a:r>
              <a:rPr lang="en-US" sz="1058">
                <a:solidFill>
                  <a:srgbClr val="EEECDE"/>
                </a:solidFill>
                <a:latin typeface="Now Bold"/>
              </a:rPr>
              <a:t>Precipitation </a:t>
            </a:r>
          </a:p>
          <a:p>
            <a:pPr algn="ctr">
              <a:lnSpc>
                <a:spcPts val="1482"/>
              </a:lnSpc>
              <a:spcBef>
                <a:spcPct val="0"/>
              </a:spcBef>
            </a:pPr>
          </a:p>
        </p:txBody>
      </p:sp>
      <p:sp>
        <p:nvSpPr>
          <p:cNvPr name="TextBox 47" id="47"/>
          <p:cNvSpPr txBox="true"/>
          <p:nvPr/>
        </p:nvSpPr>
        <p:spPr>
          <a:xfrm rot="0">
            <a:off x="1654919" y="7194257"/>
            <a:ext cx="940633" cy="178310"/>
          </a:xfrm>
          <a:prstGeom prst="rect">
            <a:avLst/>
          </a:prstGeom>
        </p:spPr>
        <p:txBody>
          <a:bodyPr anchor="t" rtlCol="false" tIns="0" lIns="0" bIns="0" rIns="0">
            <a:spAutoFit/>
          </a:bodyPr>
          <a:lstStyle/>
          <a:p>
            <a:pPr algn="ctr">
              <a:lnSpc>
                <a:spcPts val="1482"/>
              </a:lnSpc>
              <a:spcBef>
                <a:spcPct val="0"/>
              </a:spcBef>
            </a:pPr>
            <a:r>
              <a:rPr lang="en-US" sz="1058">
                <a:solidFill>
                  <a:srgbClr val="EEECDE"/>
                </a:solidFill>
                <a:latin typeface="Now Bold"/>
              </a:rPr>
              <a:t>Temperature</a:t>
            </a:r>
          </a:p>
        </p:txBody>
      </p:sp>
      <p:sp>
        <p:nvSpPr>
          <p:cNvPr name="TextBox 48" id="48"/>
          <p:cNvSpPr txBox="true"/>
          <p:nvPr/>
        </p:nvSpPr>
        <p:spPr>
          <a:xfrm rot="0">
            <a:off x="2656725" y="7176164"/>
            <a:ext cx="940633" cy="456753"/>
          </a:xfrm>
          <a:prstGeom prst="rect">
            <a:avLst/>
          </a:prstGeom>
        </p:spPr>
        <p:txBody>
          <a:bodyPr anchor="t" rtlCol="false" tIns="0" lIns="0" bIns="0" rIns="0">
            <a:spAutoFit/>
          </a:bodyPr>
          <a:lstStyle/>
          <a:p>
            <a:pPr algn="ctr">
              <a:lnSpc>
                <a:spcPts val="1220"/>
              </a:lnSpc>
            </a:pPr>
            <a:r>
              <a:rPr lang="en-US" sz="871">
                <a:solidFill>
                  <a:srgbClr val="EEECDE"/>
                </a:solidFill>
                <a:latin typeface="Now Bold"/>
              </a:rPr>
              <a:t>Wind </a:t>
            </a:r>
          </a:p>
          <a:p>
            <a:pPr algn="ctr">
              <a:lnSpc>
                <a:spcPts val="1220"/>
              </a:lnSpc>
            </a:pPr>
            <a:r>
              <a:rPr lang="en-US" sz="871">
                <a:solidFill>
                  <a:srgbClr val="EEECDE"/>
                </a:solidFill>
                <a:latin typeface="Now Bold"/>
              </a:rPr>
              <a:t>direction</a:t>
            </a:r>
          </a:p>
          <a:p>
            <a:pPr algn="ctr">
              <a:lnSpc>
                <a:spcPts val="1220"/>
              </a:lnSpc>
              <a:spcBef>
                <a:spcPct val="0"/>
              </a:spcBef>
            </a:pPr>
          </a:p>
        </p:txBody>
      </p:sp>
      <p:sp>
        <p:nvSpPr>
          <p:cNvPr name="TextBox 49" id="49"/>
          <p:cNvSpPr txBox="true"/>
          <p:nvPr/>
        </p:nvSpPr>
        <p:spPr>
          <a:xfrm rot="0">
            <a:off x="802509" y="1841797"/>
            <a:ext cx="793189" cy="364457"/>
          </a:xfrm>
          <a:prstGeom prst="rect">
            <a:avLst/>
          </a:prstGeom>
        </p:spPr>
        <p:txBody>
          <a:bodyPr anchor="t" rtlCol="false" tIns="0" lIns="0" bIns="0" rIns="0">
            <a:spAutoFit/>
          </a:bodyPr>
          <a:lstStyle/>
          <a:p>
            <a:pPr algn="ctr">
              <a:lnSpc>
                <a:spcPts val="1482"/>
              </a:lnSpc>
            </a:pPr>
            <a:r>
              <a:rPr lang="en-US" sz="1058">
                <a:solidFill>
                  <a:srgbClr val="EEECDE"/>
                </a:solidFill>
                <a:latin typeface="Now Bold"/>
              </a:rPr>
              <a:t>wind speed</a:t>
            </a:r>
          </a:p>
          <a:p>
            <a:pPr algn="ctr">
              <a:lnSpc>
                <a:spcPts val="1482"/>
              </a:lnSpc>
              <a:spcBef>
                <a:spcPct val="0"/>
              </a:spcBef>
            </a:pPr>
          </a:p>
        </p:txBody>
      </p:sp>
      <p:sp>
        <p:nvSpPr>
          <p:cNvPr name="TextBox 50" id="50"/>
          <p:cNvSpPr txBox="true"/>
          <p:nvPr/>
        </p:nvSpPr>
        <p:spPr>
          <a:xfrm rot="0">
            <a:off x="1727659" y="1841797"/>
            <a:ext cx="793189" cy="550605"/>
          </a:xfrm>
          <a:prstGeom prst="rect">
            <a:avLst/>
          </a:prstGeom>
        </p:spPr>
        <p:txBody>
          <a:bodyPr anchor="t" rtlCol="false" tIns="0" lIns="0" bIns="0" rIns="0">
            <a:spAutoFit/>
          </a:bodyPr>
          <a:lstStyle/>
          <a:p>
            <a:pPr algn="ctr">
              <a:lnSpc>
                <a:spcPts val="1482"/>
              </a:lnSpc>
            </a:pPr>
            <a:r>
              <a:rPr lang="en-US" sz="1058">
                <a:solidFill>
                  <a:srgbClr val="EEECDE"/>
                </a:solidFill>
                <a:latin typeface="Now Bold"/>
              </a:rPr>
              <a:t>relative humidity</a:t>
            </a:r>
          </a:p>
          <a:p>
            <a:pPr algn="ctr">
              <a:lnSpc>
                <a:spcPts val="1482"/>
              </a:lnSpc>
              <a:spcBef>
                <a:spcPct val="0"/>
              </a:spcBef>
            </a:pPr>
          </a:p>
        </p:txBody>
      </p:sp>
      <p:sp>
        <p:nvSpPr>
          <p:cNvPr name="TextBox 51" id="51"/>
          <p:cNvSpPr txBox="true"/>
          <p:nvPr/>
        </p:nvSpPr>
        <p:spPr>
          <a:xfrm rot="-5400000">
            <a:off x="3392515" y="4530891"/>
            <a:ext cx="940633" cy="456753"/>
          </a:xfrm>
          <a:prstGeom prst="rect">
            <a:avLst/>
          </a:prstGeom>
        </p:spPr>
        <p:txBody>
          <a:bodyPr anchor="t" rtlCol="false" tIns="0" lIns="0" bIns="0" rIns="0">
            <a:spAutoFit/>
          </a:bodyPr>
          <a:lstStyle/>
          <a:p>
            <a:pPr algn="ctr">
              <a:lnSpc>
                <a:spcPts val="1220"/>
              </a:lnSpc>
            </a:pPr>
            <a:r>
              <a:rPr lang="en-US" sz="871">
                <a:solidFill>
                  <a:srgbClr val="EEECDE"/>
                </a:solidFill>
                <a:latin typeface="Now Bold"/>
              </a:rPr>
              <a:t>Machine Learning Model </a:t>
            </a:r>
          </a:p>
          <a:p>
            <a:pPr algn="ctr">
              <a:lnSpc>
                <a:spcPts val="1220"/>
              </a:lnSpc>
              <a:spcBef>
                <a:spcPct val="0"/>
              </a:spcBef>
            </a:pPr>
          </a:p>
        </p:txBody>
      </p:sp>
      <p:sp>
        <p:nvSpPr>
          <p:cNvPr name="TextBox 52" id="52"/>
          <p:cNvSpPr txBox="true"/>
          <p:nvPr/>
        </p:nvSpPr>
        <p:spPr>
          <a:xfrm rot="-5400000">
            <a:off x="4916435" y="4547444"/>
            <a:ext cx="940633" cy="463991"/>
          </a:xfrm>
          <a:prstGeom prst="rect">
            <a:avLst/>
          </a:prstGeom>
        </p:spPr>
        <p:txBody>
          <a:bodyPr anchor="t" rtlCol="false" tIns="0" lIns="0" bIns="0" rIns="0">
            <a:spAutoFit/>
          </a:bodyPr>
          <a:lstStyle/>
          <a:p>
            <a:pPr algn="ctr">
              <a:lnSpc>
                <a:spcPts val="1877"/>
              </a:lnSpc>
            </a:pPr>
            <a:r>
              <a:rPr lang="en-US" sz="1341">
                <a:solidFill>
                  <a:srgbClr val="EEECDE"/>
                </a:solidFill>
                <a:latin typeface="Now Bold"/>
              </a:rPr>
              <a:t>Alert !</a:t>
            </a:r>
          </a:p>
          <a:p>
            <a:pPr algn="ctr">
              <a:lnSpc>
                <a:spcPts val="1877"/>
              </a:lnSpc>
              <a:spcBef>
                <a:spcPct val="0"/>
              </a:spcBef>
            </a:pPr>
          </a:p>
        </p:txBody>
      </p:sp>
      <p:sp>
        <p:nvSpPr>
          <p:cNvPr name="TextBox 53" id="53"/>
          <p:cNvSpPr txBox="true"/>
          <p:nvPr/>
        </p:nvSpPr>
        <p:spPr>
          <a:xfrm rot="0">
            <a:off x="5437526" y="370526"/>
            <a:ext cx="8174517" cy="345567"/>
          </a:xfrm>
          <a:prstGeom prst="rect">
            <a:avLst/>
          </a:prstGeom>
        </p:spPr>
        <p:txBody>
          <a:bodyPr anchor="t" rtlCol="false" tIns="0" lIns="0" bIns="0" rIns="0">
            <a:spAutoFit/>
          </a:bodyPr>
          <a:lstStyle/>
          <a:p>
            <a:pPr algn="ctr">
              <a:lnSpc>
                <a:spcPts val="2573"/>
              </a:lnSpc>
            </a:pPr>
            <a:r>
              <a:rPr lang="en-US" sz="2599">
                <a:solidFill>
                  <a:srgbClr val="FFFFFF"/>
                </a:solidFill>
                <a:latin typeface="Chewy"/>
              </a:rPr>
              <a:t>Server Running Machine Learning Model To Predict Lightning</a:t>
            </a:r>
            <a:r>
              <a:rPr lang="en-US" sz="2599">
                <a:solidFill>
                  <a:srgbClr val="FFFFFF"/>
                </a:solidFill>
                <a:latin typeface="Chewy"/>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TextBox 2" id="2"/>
          <p:cNvSpPr txBox="true"/>
          <p:nvPr/>
        </p:nvSpPr>
        <p:spPr>
          <a:xfrm rot="0">
            <a:off x="278293" y="2320713"/>
            <a:ext cx="6958839" cy="933998"/>
          </a:xfrm>
          <a:prstGeom prst="rect">
            <a:avLst/>
          </a:prstGeom>
        </p:spPr>
        <p:txBody>
          <a:bodyPr anchor="t" rtlCol="false" tIns="0" lIns="0" bIns="0" rIns="0">
            <a:spAutoFit/>
          </a:bodyPr>
          <a:lstStyle/>
          <a:p>
            <a:pPr>
              <a:lnSpc>
                <a:spcPts val="7617"/>
              </a:lnSpc>
              <a:spcBef>
                <a:spcPct val="0"/>
              </a:spcBef>
            </a:pPr>
            <a:r>
              <a:rPr lang="en-US" sz="5441">
                <a:solidFill>
                  <a:srgbClr val="FFFFFF"/>
                </a:solidFill>
                <a:latin typeface="Inter Bold"/>
              </a:rPr>
              <a:t>Our App UI</a:t>
            </a:r>
          </a:p>
        </p:txBody>
      </p:sp>
      <p:sp>
        <p:nvSpPr>
          <p:cNvPr name="TextBox 3" id="3"/>
          <p:cNvSpPr txBox="true"/>
          <p:nvPr/>
        </p:nvSpPr>
        <p:spPr>
          <a:xfrm rot="0">
            <a:off x="278293" y="3072321"/>
            <a:ext cx="6958839" cy="933998"/>
          </a:xfrm>
          <a:prstGeom prst="rect">
            <a:avLst/>
          </a:prstGeom>
        </p:spPr>
        <p:txBody>
          <a:bodyPr anchor="t" rtlCol="false" tIns="0" lIns="0" bIns="0" rIns="0">
            <a:spAutoFit/>
          </a:bodyPr>
          <a:lstStyle/>
          <a:p>
            <a:pPr>
              <a:lnSpc>
                <a:spcPts val="7617"/>
              </a:lnSpc>
              <a:spcBef>
                <a:spcPct val="0"/>
              </a:spcBef>
            </a:pPr>
            <a:r>
              <a:rPr lang="en-US" sz="5441">
                <a:solidFill>
                  <a:srgbClr val="F3BE66"/>
                </a:solidFill>
                <a:latin typeface="Inter Bold"/>
              </a:rPr>
              <a:t>and Functionality</a:t>
            </a:r>
          </a:p>
        </p:txBody>
      </p:sp>
      <p:sp>
        <p:nvSpPr>
          <p:cNvPr name="Freeform 4" id="4"/>
          <p:cNvSpPr/>
          <p:nvPr/>
        </p:nvSpPr>
        <p:spPr>
          <a:xfrm flipH="false" flipV="false" rot="0">
            <a:off x="10709603" y="-4313630"/>
            <a:ext cx="10157360" cy="10157360"/>
          </a:xfrm>
          <a:custGeom>
            <a:avLst/>
            <a:gdLst/>
            <a:ahLst/>
            <a:cxnLst/>
            <a:rect r="r" b="b" t="t" l="l"/>
            <a:pathLst>
              <a:path h="10157360" w="10157360">
                <a:moveTo>
                  <a:pt x="0" y="0"/>
                </a:moveTo>
                <a:lnTo>
                  <a:pt x="10157361" y="0"/>
                </a:lnTo>
                <a:lnTo>
                  <a:pt x="10157361" y="10157361"/>
                </a:lnTo>
                <a:lnTo>
                  <a:pt x="0" y="10157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4850567" y="-2096257"/>
            <a:ext cx="4594440" cy="4712246"/>
          </a:xfrm>
          <a:custGeom>
            <a:avLst/>
            <a:gdLst/>
            <a:ahLst/>
            <a:cxnLst/>
            <a:rect r="r" b="b" t="t" l="l"/>
            <a:pathLst>
              <a:path h="4712246" w="4594440">
                <a:moveTo>
                  <a:pt x="4594440" y="0"/>
                </a:moveTo>
                <a:lnTo>
                  <a:pt x="0" y="0"/>
                </a:lnTo>
                <a:lnTo>
                  <a:pt x="0" y="4712246"/>
                </a:lnTo>
                <a:lnTo>
                  <a:pt x="4594440" y="4712246"/>
                </a:lnTo>
                <a:lnTo>
                  <a:pt x="4594440" y="0"/>
                </a:lnTo>
                <a:close/>
              </a:path>
            </a:pathLst>
          </a:custGeom>
          <a:blipFill>
            <a:blip r:embed="rId4"/>
            <a:stretch>
              <a:fillRect l="0" t="0" r="0" b="0"/>
            </a:stretch>
          </a:blipFill>
        </p:spPr>
      </p:sp>
      <p:grpSp>
        <p:nvGrpSpPr>
          <p:cNvPr name="Group 6" id="6"/>
          <p:cNvGrpSpPr/>
          <p:nvPr/>
        </p:nvGrpSpPr>
        <p:grpSpPr>
          <a:xfrm rot="0">
            <a:off x="10615745" y="4177768"/>
            <a:ext cx="7327495" cy="4679693"/>
            <a:chOff x="0" y="0"/>
            <a:chExt cx="9769993" cy="6239591"/>
          </a:xfrm>
        </p:grpSpPr>
        <p:grpSp>
          <p:nvGrpSpPr>
            <p:cNvPr name="Group 7" id="7"/>
            <p:cNvGrpSpPr>
              <a:grpSpLocks noChangeAspect="true"/>
            </p:cNvGrpSpPr>
            <p:nvPr/>
          </p:nvGrpSpPr>
          <p:grpSpPr>
            <a:xfrm rot="0">
              <a:off x="6616570" y="0"/>
              <a:ext cx="3153424" cy="6239591"/>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44" t="0" r="-44" b="0"/>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7" id="17"/>
            <p:cNvGrpSpPr>
              <a:grpSpLocks noChangeAspect="true"/>
            </p:cNvGrpSpPr>
            <p:nvPr/>
          </p:nvGrpSpPr>
          <p:grpSpPr>
            <a:xfrm rot="0">
              <a:off x="3280695" y="26265"/>
              <a:ext cx="3140150" cy="6213326"/>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44" t="0" r="-44"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7" id="27"/>
            <p:cNvGrpSpPr>
              <a:grpSpLocks noChangeAspect="true"/>
            </p:cNvGrpSpPr>
            <p:nvPr/>
          </p:nvGrpSpPr>
          <p:grpSpPr>
            <a:xfrm rot="0">
              <a:off x="0" y="84543"/>
              <a:ext cx="3081244" cy="6096770"/>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44" t="0" r="-44"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sp>
        <p:nvSpPr>
          <p:cNvPr name="Freeform 37" id="37"/>
          <p:cNvSpPr/>
          <p:nvPr/>
        </p:nvSpPr>
        <p:spPr>
          <a:xfrm flipH="false" flipV="false" rot="0">
            <a:off x="-4894289" y="-6058988"/>
            <a:ext cx="10602677" cy="10602677"/>
          </a:xfrm>
          <a:custGeom>
            <a:avLst/>
            <a:gdLst/>
            <a:ahLst/>
            <a:cxnLst/>
            <a:rect r="r" b="b" t="t" l="l"/>
            <a:pathLst>
              <a:path h="10602677" w="10602677">
                <a:moveTo>
                  <a:pt x="0" y="0"/>
                </a:moveTo>
                <a:lnTo>
                  <a:pt x="10602677" y="0"/>
                </a:lnTo>
                <a:lnTo>
                  <a:pt x="10602677" y="10602677"/>
                </a:lnTo>
                <a:lnTo>
                  <a:pt x="0" y="10602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333537" y="0"/>
            <a:ext cx="2280703" cy="2070862"/>
          </a:xfrm>
          <a:custGeom>
            <a:avLst/>
            <a:gdLst/>
            <a:ahLst/>
            <a:cxnLst/>
            <a:rect r="r" b="b" t="t" l="l"/>
            <a:pathLst>
              <a:path h="2070862" w="2280703">
                <a:moveTo>
                  <a:pt x="0" y="0"/>
                </a:moveTo>
                <a:lnTo>
                  <a:pt x="2280704" y="0"/>
                </a:lnTo>
                <a:lnTo>
                  <a:pt x="2280704" y="2070862"/>
                </a:lnTo>
                <a:lnTo>
                  <a:pt x="0" y="2070862"/>
                </a:lnTo>
                <a:lnTo>
                  <a:pt x="0" y="0"/>
                </a:lnTo>
                <a:close/>
              </a:path>
            </a:pathLst>
          </a:custGeom>
          <a:blipFill>
            <a:blip r:embed="rId8"/>
            <a:stretch>
              <a:fillRect l="0" t="0" r="0" b="0"/>
            </a:stretch>
          </a:blipFill>
        </p:spPr>
      </p:sp>
      <p:sp>
        <p:nvSpPr>
          <p:cNvPr name="Freeform 39" id="39"/>
          <p:cNvSpPr/>
          <p:nvPr/>
        </p:nvSpPr>
        <p:spPr>
          <a:xfrm flipH="false" flipV="false" rot="0">
            <a:off x="-2696864" y="6351301"/>
            <a:ext cx="13824645" cy="9093589"/>
          </a:xfrm>
          <a:custGeom>
            <a:avLst/>
            <a:gdLst/>
            <a:ahLst/>
            <a:cxnLst/>
            <a:rect r="r" b="b" t="t" l="l"/>
            <a:pathLst>
              <a:path h="9093589" w="13824645">
                <a:moveTo>
                  <a:pt x="0" y="0"/>
                </a:moveTo>
                <a:lnTo>
                  <a:pt x="13824646" y="0"/>
                </a:lnTo>
                <a:lnTo>
                  <a:pt x="13824646" y="9093589"/>
                </a:lnTo>
                <a:lnTo>
                  <a:pt x="0" y="9093589"/>
                </a:lnTo>
                <a:lnTo>
                  <a:pt x="0" y="0"/>
                </a:lnTo>
                <a:close/>
              </a:path>
            </a:pathLst>
          </a:custGeom>
          <a:blipFill>
            <a:blip r:embed="rId9">
              <a:alphaModFix amt="73000"/>
            </a:blip>
            <a:stretch>
              <a:fillRect l="0" t="0" r="0" b="0"/>
            </a:stretch>
          </a:blipFill>
        </p:spPr>
      </p:sp>
      <p:grpSp>
        <p:nvGrpSpPr>
          <p:cNvPr name="Group 40" id="40"/>
          <p:cNvGrpSpPr/>
          <p:nvPr/>
        </p:nvGrpSpPr>
        <p:grpSpPr>
          <a:xfrm rot="0">
            <a:off x="1967195" y="4177768"/>
            <a:ext cx="3320857" cy="1773483"/>
            <a:chOff x="0" y="0"/>
            <a:chExt cx="1828488" cy="976492"/>
          </a:xfrm>
        </p:grpSpPr>
        <p:sp>
          <p:nvSpPr>
            <p:cNvPr name="Freeform 41" id="41"/>
            <p:cNvSpPr/>
            <p:nvPr/>
          </p:nvSpPr>
          <p:spPr>
            <a:xfrm flipH="false" flipV="false" rot="0">
              <a:off x="0" y="0"/>
              <a:ext cx="1828488" cy="976492"/>
            </a:xfrm>
            <a:custGeom>
              <a:avLst/>
              <a:gdLst/>
              <a:ahLst/>
              <a:cxnLst/>
              <a:rect r="r" b="b" t="t" l="l"/>
              <a:pathLst>
                <a:path h="976492" w="1828488">
                  <a:moveTo>
                    <a:pt x="86258" y="0"/>
                  </a:moveTo>
                  <a:lnTo>
                    <a:pt x="1742230" y="0"/>
                  </a:lnTo>
                  <a:cubicBezTo>
                    <a:pt x="1789869" y="0"/>
                    <a:pt x="1828488" y="38619"/>
                    <a:pt x="1828488" y="86258"/>
                  </a:cubicBezTo>
                  <a:lnTo>
                    <a:pt x="1828488" y="890234"/>
                  </a:lnTo>
                  <a:cubicBezTo>
                    <a:pt x="1828488" y="913111"/>
                    <a:pt x="1819400" y="935051"/>
                    <a:pt x="1803223" y="951228"/>
                  </a:cubicBezTo>
                  <a:cubicBezTo>
                    <a:pt x="1787047" y="967405"/>
                    <a:pt x="1765107" y="976492"/>
                    <a:pt x="1742230" y="976492"/>
                  </a:cubicBezTo>
                  <a:lnTo>
                    <a:pt x="86258" y="976492"/>
                  </a:lnTo>
                  <a:cubicBezTo>
                    <a:pt x="63381" y="976492"/>
                    <a:pt x="41441" y="967405"/>
                    <a:pt x="25264" y="951228"/>
                  </a:cubicBezTo>
                  <a:cubicBezTo>
                    <a:pt x="9088" y="935051"/>
                    <a:pt x="0" y="913111"/>
                    <a:pt x="0" y="890234"/>
                  </a:cubicBezTo>
                  <a:lnTo>
                    <a:pt x="0" y="86258"/>
                  </a:lnTo>
                  <a:cubicBezTo>
                    <a:pt x="0" y="63381"/>
                    <a:pt x="9088" y="41441"/>
                    <a:pt x="25264" y="25264"/>
                  </a:cubicBezTo>
                  <a:cubicBezTo>
                    <a:pt x="41441" y="9088"/>
                    <a:pt x="63381" y="0"/>
                    <a:pt x="86258" y="0"/>
                  </a:cubicBezTo>
                  <a:close/>
                </a:path>
              </a:pathLst>
            </a:custGeom>
            <a:gradFill rotWithShape="true">
              <a:gsLst>
                <a:gs pos="0">
                  <a:srgbClr val="87FFC2">
                    <a:alpha val="29000"/>
                  </a:srgbClr>
                </a:gs>
                <a:gs pos="100000">
                  <a:srgbClr val="0562FF">
                    <a:alpha val="29000"/>
                  </a:srgbClr>
                </a:gs>
              </a:gsLst>
              <a:lin ang="0"/>
            </a:gradFill>
          </p:spPr>
        </p:sp>
        <p:sp>
          <p:nvSpPr>
            <p:cNvPr name="TextBox 42" id="4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43" id="43"/>
          <p:cNvGrpSpPr>
            <a:grpSpLocks noChangeAspect="true"/>
          </p:cNvGrpSpPr>
          <p:nvPr/>
        </p:nvGrpSpPr>
        <p:grpSpPr>
          <a:xfrm rot="0">
            <a:off x="1218311" y="4477906"/>
            <a:ext cx="1173212" cy="1173208"/>
            <a:chOff x="0" y="0"/>
            <a:chExt cx="6350000" cy="6349975"/>
          </a:xfrm>
        </p:grpSpPr>
        <p:sp>
          <p:nvSpPr>
            <p:cNvPr name="Freeform 44" id="4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grpSp>
        <p:nvGrpSpPr>
          <p:cNvPr name="Group 45" id="45"/>
          <p:cNvGrpSpPr/>
          <p:nvPr/>
        </p:nvGrpSpPr>
        <p:grpSpPr>
          <a:xfrm rot="0">
            <a:off x="1967195" y="6107120"/>
            <a:ext cx="3320857" cy="1773483"/>
            <a:chOff x="0" y="0"/>
            <a:chExt cx="1828488" cy="976492"/>
          </a:xfrm>
        </p:grpSpPr>
        <p:sp>
          <p:nvSpPr>
            <p:cNvPr name="Freeform 46" id="46"/>
            <p:cNvSpPr/>
            <p:nvPr/>
          </p:nvSpPr>
          <p:spPr>
            <a:xfrm flipH="false" flipV="false" rot="0">
              <a:off x="0" y="0"/>
              <a:ext cx="1828488" cy="976492"/>
            </a:xfrm>
            <a:custGeom>
              <a:avLst/>
              <a:gdLst/>
              <a:ahLst/>
              <a:cxnLst/>
              <a:rect r="r" b="b" t="t" l="l"/>
              <a:pathLst>
                <a:path h="976492" w="1828488">
                  <a:moveTo>
                    <a:pt x="86258" y="0"/>
                  </a:moveTo>
                  <a:lnTo>
                    <a:pt x="1742230" y="0"/>
                  </a:lnTo>
                  <a:cubicBezTo>
                    <a:pt x="1789869" y="0"/>
                    <a:pt x="1828488" y="38619"/>
                    <a:pt x="1828488" y="86258"/>
                  </a:cubicBezTo>
                  <a:lnTo>
                    <a:pt x="1828488" y="890234"/>
                  </a:lnTo>
                  <a:cubicBezTo>
                    <a:pt x="1828488" y="913111"/>
                    <a:pt x="1819400" y="935051"/>
                    <a:pt x="1803223" y="951228"/>
                  </a:cubicBezTo>
                  <a:cubicBezTo>
                    <a:pt x="1787047" y="967405"/>
                    <a:pt x="1765107" y="976492"/>
                    <a:pt x="1742230" y="976492"/>
                  </a:cubicBezTo>
                  <a:lnTo>
                    <a:pt x="86258" y="976492"/>
                  </a:lnTo>
                  <a:cubicBezTo>
                    <a:pt x="63381" y="976492"/>
                    <a:pt x="41441" y="967405"/>
                    <a:pt x="25264" y="951228"/>
                  </a:cubicBezTo>
                  <a:cubicBezTo>
                    <a:pt x="9088" y="935051"/>
                    <a:pt x="0" y="913111"/>
                    <a:pt x="0" y="890234"/>
                  </a:cubicBezTo>
                  <a:lnTo>
                    <a:pt x="0" y="86258"/>
                  </a:lnTo>
                  <a:cubicBezTo>
                    <a:pt x="0" y="63381"/>
                    <a:pt x="9088" y="41441"/>
                    <a:pt x="25264" y="25264"/>
                  </a:cubicBezTo>
                  <a:cubicBezTo>
                    <a:pt x="41441" y="9088"/>
                    <a:pt x="63381" y="0"/>
                    <a:pt x="86258" y="0"/>
                  </a:cubicBezTo>
                  <a:close/>
                </a:path>
              </a:pathLst>
            </a:custGeom>
            <a:gradFill rotWithShape="true">
              <a:gsLst>
                <a:gs pos="0">
                  <a:srgbClr val="87FFC2">
                    <a:alpha val="37000"/>
                  </a:srgbClr>
                </a:gs>
                <a:gs pos="100000">
                  <a:srgbClr val="0562FF">
                    <a:alpha val="37000"/>
                  </a:srgbClr>
                </a:gs>
              </a:gsLst>
              <a:lin ang="0"/>
            </a:gradFill>
          </p:spPr>
        </p:sp>
        <p:sp>
          <p:nvSpPr>
            <p:cNvPr name="TextBox 47" id="47"/>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48" id="48"/>
          <p:cNvGrpSpPr>
            <a:grpSpLocks noChangeAspect="true"/>
          </p:cNvGrpSpPr>
          <p:nvPr/>
        </p:nvGrpSpPr>
        <p:grpSpPr>
          <a:xfrm rot="0">
            <a:off x="1218311" y="6407258"/>
            <a:ext cx="1173212" cy="1173208"/>
            <a:chOff x="0" y="0"/>
            <a:chExt cx="6350000" cy="6349975"/>
          </a:xfrm>
        </p:grpSpPr>
        <p:sp>
          <p:nvSpPr>
            <p:cNvPr name="Freeform 49" id="4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0" r="0" b="0"/>
              </a:stretch>
            </a:blipFill>
          </p:spPr>
        </p:sp>
      </p:grpSp>
      <p:grpSp>
        <p:nvGrpSpPr>
          <p:cNvPr name="Group 50" id="50"/>
          <p:cNvGrpSpPr/>
          <p:nvPr/>
        </p:nvGrpSpPr>
        <p:grpSpPr>
          <a:xfrm rot="0">
            <a:off x="1967195" y="8001640"/>
            <a:ext cx="3320857" cy="1773483"/>
            <a:chOff x="0" y="0"/>
            <a:chExt cx="1828488" cy="976492"/>
          </a:xfrm>
        </p:grpSpPr>
        <p:sp>
          <p:nvSpPr>
            <p:cNvPr name="Freeform 51" id="51"/>
            <p:cNvSpPr/>
            <p:nvPr/>
          </p:nvSpPr>
          <p:spPr>
            <a:xfrm flipH="false" flipV="false" rot="0">
              <a:off x="0" y="0"/>
              <a:ext cx="1828488" cy="976492"/>
            </a:xfrm>
            <a:custGeom>
              <a:avLst/>
              <a:gdLst/>
              <a:ahLst/>
              <a:cxnLst/>
              <a:rect r="r" b="b" t="t" l="l"/>
              <a:pathLst>
                <a:path h="976492" w="1828488">
                  <a:moveTo>
                    <a:pt x="86258" y="0"/>
                  </a:moveTo>
                  <a:lnTo>
                    <a:pt x="1742230" y="0"/>
                  </a:lnTo>
                  <a:cubicBezTo>
                    <a:pt x="1789869" y="0"/>
                    <a:pt x="1828488" y="38619"/>
                    <a:pt x="1828488" y="86258"/>
                  </a:cubicBezTo>
                  <a:lnTo>
                    <a:pt x="1828488" y="890234"/>
                  </a:lnTo>
                  <a:cubicBezTo>
                    <a:pt x="1828488" y="913111"/>
                    <a:pt x="1819400" y="935051"/>
                    <a:pt x="1803223" y="951228"/>
                  </a:cubicBezTo>
                  <a:cubicBezTo>
                    <a:pt x="1787047" y="967405"/>
                    <a:pt x="1765107" y="976492"/>
                    <a:pt x="1742230" y="976492"/>
                  </a:cubicBezTo>
                  <a:lnTo>
                    <a:pt x="86258" y="976492"/>
                  </a:lnTo>
                  <a:cubicBezTo>
                    <a:pt x="63381" y="976492"/>
                    <a:pt x="41441" y="967405"/>
                    <a:pt x="25264" y="951228"/>
                  </a:cubicBezTo>
                  <a:cubicBezTo>
                    <a:pt x="9088" y="935051"/>
                    <a:pt x="0" y="913111"/>
                    <a:pt x="0" y="890234"/>
                  </a:cubicBezTo>
                  <a:lnTo>
                    <a:pt x="0" y="86258"/>
                  </a:lnTo>
                  <a:cubicBezTo>
                    <a:pt x="0" y="63381"/>
                    <a:pt x="9088" y="41441"/>
                    <a:pt x="25264" y="25264"/>
                  </a:cubicBezTo>
                  <a:cubicBezTo>
                    <a:pt x="41441" y="9088"/>
                    <a:pt x="63381" y="0"/>
                    <a:pt x="86258" y="0"/>
                  </a:cubicBezTo>
                  <a:close/>
                </a:path>
              </a:pathLst>
            </a:custGeom>
            <a:gradFill rotWithShape="true">
              <a:gsLst>
                <a:gs pos="0">
                  <a:srgbClr val="FFC9CB">
                    <a:alpha val="43000"/>
                  </a:srgbClr>
                </a:gs>
                <a:gs pos="100000">
                  <a:srgbClr val="0562FF">
                    <a:alpha val="43000"/>
                  </a:srgbClr>
                </a:gs>
              </a:gsLst>
              <a:lin ang="0"/>
            </a:gradFill>
          </p:spPr>
        </p:sp>
        <p:sp>
          <p:nvSpPr>
            <p:cNvPr name="TextBox 52" id="52"/>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grpSp>
        <p:nvGrpSpPr>
          <p:cNvPr name="Group 53" id="53"/>
          <p:cNvGrpSpPr>
            <a:grpSpLocks noChangeAspect="true"/>
          </p:cNvGrpSpPr>
          <p:nvPr/>
        </p:nvGrpSpPr>
        <p:grpSpPr>
          <a:xfrm rot="0">
            <a:off x="1218311" y="8301777"/>
            <a:ext cx="1173212" cy="1173208"/>
            <a:chOff x="0" y="0"/>
            <a:chExt cx="6350000" cy="6349975"/>
          </a:xfrm>
        </p:grpSpPr>
        <p:sp>
          <p:nvSpPr>
            <p:cNvPr name="Freeform 54" id="5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t="0" r="0" b="0"/>
              </a:stretch>
            </a:blipFill>
          </p:spPr>
        </p:sp>
      </p:grpSp>
      <p:sp>
        <p:nvSpPr>
          <p:cNvPr name="TextBox 55" id="55"/>
          <p:cNvSpPr txBox="true"/>
          <p:nvPr/>
        </p:nvSpPr>
        <p:spPr>
          <a:xfrm rot="0">
            <a:off x="2728869" y="4547909"/>
            <a:ext cx="2289582" cy="1007397"/>
          </a:xfrm>
          <a:prstGeom prst="rect">
            <a:avLst/>
          </a:prstGeom>
        </p:spPr>
        <p:txBody>
          <a:bodyPr anchor="t" rtlCol="false" tIns="0" lIns="0" bIns="0" rIns="0">
            <a:spAutoFit/>
          </a:bodyPr>
          <a:lstStyle/>
          <a:p>
            <a:pPr marL="0" indent="0" lvl="0">
              <a:lnSpc>
                <a:spcPts val="2749"/>
              </a:lnSpc>
              <a:spcBef>
                <a:spcPct val="0"/>
              </a:spcBef>
            </a:pPr>
            <a:r>
              <a:rPr lang="en-US" sz="1963">
                <a:solidFill>
                  <a:srgbClr val="FFFFFF"/>
                </a:solidFill>
                <a:latin typeface="DM Sans Bold"/>
              </a:rPr>
              <a:t>Realtime Location of Safehouse and Lightning Shelter</a:t>
            </a:r>
          </a:p>
        </p:txBody>
      </p:sp>
      <p:sp>
        <p:nvSpPr>
          <p:cNvPr name="TextBox 56" id="56"/>
          <p:cNvSpPr txBox="true"/>
          <p:nvPr/>
        </p:nvSpPr>
        <p:spPr>
          <a:xfrm rot="0">
            <a:off x="2728869" y="6569581"/>
            <a:ext cx="2289582" cy="1007397"/>
          </a:xfrm>
          <a:prstGeom prst="rect">
            <a:avLst/>
          </a:prstGeom>
        </p:spPr>
        <p:txBody>
          <a:bodyPr anchor="t" rtlCol="false" tIns="0" lIns="0" bIns="0" rIns="0">
            <a:spAutoFit/>
          </a:bodyPr>
          <a:lstStyle/>
          <a:p>
            <a:pPr marL="0" indent="0" lvl="0">
              <a:lnSpc>
                <a:spcPts val="2749"/>
              </a:lnSpc>
              <a:spcBef>
                <a:spcPct val="0"/>
              </a:spcBef>
            </a:pPr>
            <a:r>
              <a:rPr lang="en-US" sz="1963">
                <a:solidFill>
                  <a:srgbClr val="FFFFFF"/>
                </a:solidFill>
                <a:latin typeface="DM Sans Bold"/>
              </a:rPr>
              <a:t>Send push notifications and sms as alert</a:t>
            </a:r>
          </a:p>
        </p:txBody>
      </p:sp>
      <p:sp>
        <p:nvSpPr>
          <p:cNvPr name="TextBox 57" id="57"/>
          <p:cNvSpPr txBox="true"/>
          <p:nvPr/>
        </p:nvSpPr>
        <p:spPr>
          <a:xfrm rot="0">
            <a:off x="2614241" y="8426897"/>
            <a:ext cx="2518839" cy="1007397"/>
          </a:xfrm>
          <a:prstGeom prst="rect">
            <a:avLst/>
          </a:prstGeom>
        </p:spPr>
        <p:txBody>
          <a:bodyPr anchor="t" rtlCol="false" tIns="0" lIns="0" bIns="0" rIns="0">
            <a:spAutoFit/>
          </a:bodyPr>
          <a:lstStyle/>
          <a:p>
            <a:pPr marL="0" indent="0" lvl="0">
              <a:lnSpc>
                <a:spcPts val="2749"/>
              </a:lnSpc>
              <a:spcBef>
                <a:spcPct val="0"/>
              </a:spcBef>
            </a:pPr>
            <a:r>
              <a:rPr lang="en-US" sz="1963">
                <a:solidFill>
                  <a:srgbClr val="FFFFFF"/>
                </a:solidFill>
                <a:latin typeface="DM Sans Bold"/>
              </a:rPr>
              <a:t>Prediction of Cyclone,Lightning &amp; Flood</a:t>
            </a:r>
          </a:p>
        </p:txBody>
      </p:sp>
      <p:sp>
        <p:nvSpPr>
          <p:cNvPr name="Freeform 58" id="58"/>
          <p:cNvSpPr/>
          <p:nvPr/>
        </p:nvSpPr>
        <p:spPr>
          <a:xfrm flipH="false" flipV="false" rot="0">
            <a:off x="7237132" y="3717612"/>
            <a:ext cx="2716621" cy="4979260"/>
          </a:xfrm>
          <a:custGeom>
            <a:avLst/>
            <a:gdLst/>
            <a:ahLst/>
            <a:cxnLst/>
            <a:rect r="r" b="b" t="t" l="l"/>
            <a:pathLst>
              <a:path h="4979260" w="2716621">
                <a:moveTo>
                  <a:pt x="0" y="0"/>
                </a:moveTo>
                <a:lnTo>
                  <a:pt x="2716621" y="0"/>
                </a:lnTo>
                <a:lnTo>
                  <a:pt x="2716621" y="4979260"/>
                </a:lnTo>
                <a:lnTo>
                  <a:pt x="0" y="4979260"/>
                </a:lnTo>
                <a:lnTo>
                  <a:pt x="0" y="0"/>
                </a:lnTo>
                <a:close/>
              </a:path>
            </a:pathLst>
          </a:custGeom>
          <a:blipFill>
            <a:blip r:embed="rId13"/>
            <a:stretch>
              <a:fillRect l="0" t="-19127" r="-3301" b="-6116"/>
            </a:stretch>
          </a:blipFill>
        </p:spPr>
      </p:sp>
      <p:grpSp>
        <p:nvGrpSpPr>
          <p:cNvPr name="Group 59" id="59"/>
          <p:cNvGrpSpPr/>
          <p:nvPr/>
        </p:nvGrpSpPr>
        <p:grpSpPr>
          <a:xfrm rot="0">
            <a:off x="7535439" y="1306824"/>
            <a:ext cx="3320857" cy="1526383"/>
            <a:chOff x="0" y="0"/>
            <a:chExt cx="1828488" cy="840438"/>
          </a:xfrm>
        </p:grpSpPr>
        <p:sp>
          <p:nvSpPr>
            <p:cNvPr name="Freeform 60" id="60"/>
            <p:cNvSpPr/>
            <p:nvPr/>
          </p:nvSpPr>
          <p:spPr>
            <a:xfrm flipH="false" flipV="false" rot="0">
              <a:off x="0" y="0"/>
              <a:ext cx="1828488" cy="840438"/>
            </a:xfrm>
            <a:custGeom>
              <a:avLst/>
              <a:gdLst/>
              <a:ahLst/>
              <a:cxnLst/>
              <a:rect r="r" b="b" t="t" l="l"/>
              <a:pathLst>
                <a:path h="840438" w="1828488">
                  <a:moveTo>
                    <a:pt x="86258" y="0"/>
                  </a:moveTo>
                  <a:lnTo>
                    <a:pt x="1742230" y="0"/>
                  </a:lnTo>
                  <a:cubicBezTo>
                    <a:pt x="1789869" y="0"/>
                    <a:pt x="1828488" y="38619"/>
                    <a:pt x="1828488" y="86258"/>
                  </a:cubicBezTo>
                  <a:lnTo>
                    <a:pt x="1828488" y="754179"/>
                  </a:lnTo>
                  <a:cubicBezTo>
                    <a:pt x="1828488" y="777057"/>
                    <a:pt x="1819400" y="798997"/>
                    <a:pt x="1803223" y="815173"/>
                  </a:cubicBezTo>
                  <a:cubicBezTo>
                    <a:pt x="1787047" y="831350"/>
                    <a:pt x="1765107" y="840438"/>
                    <a:pt x="1742230" y="840438"/>
                  </a:cubicBezTo>
                  <a:lnTo>
                    <a:pt x="86258" y="840438"/>
                  </a:lnTo>
                  <a:cubicBezTo>
                    <a:pt x="38619" y="840438"/>
                    <a:pt x="0" y="801819"/>
                    <a:pt x="0" y="754179"/>
                  </a:cubicBezTo>
                  <a:lnTo>
                    <a:pt x="0" y="86258"/>
                  </a:lnTo>
                  <a:cubicBezTo>
                    <a:pt x="0" y="63381"/>
                    <a:pt x="9088" y="41441"/>
                    <a:pt x="25264" y="25264"/>
                  </a:cubicBezTo>
                  <a:cubicBezTo>
                    <a:pt x="41441" y="9088"/>
                    <a:pt x="63381" y="0"/>
                    <a:pt x="86258" y="0"/>
                  </a:cubicBezTo>
                  <a:close/>
                </a:path>
              </a:pathLst>
            </a:custGeom>
            <a:gradFill rotWithShape="true">
              <a:gsLst>
                <a:gs pos="0">
                  <a:srgbClr val="87FFC2">
                    <a:alpha val="29000"/>
                  </a:srgbClr>
                </a:gs>
                <a:gs pos="100000">
                  <a:srgbClr val="0562FF">
                    <a:alpha val="29000"/>
                  </a:srgbClr>
                </a:gs>
              </a:gsLst>
              <a:lin ang="0"/>
            </a:gradFill>
          </p:spPr>
        </p:sp>
        <p:sp>
          <p:nvSpPr>
            <p:cNvPr name="TextBox 61" id="61"/>
            <p:cNvSpPr txBox="true"/>
            <p:nvPr/>
          </p:nvSpPr>
          <p:spPr>
            <a:xfrm>
              <a:off x="0" y="-57150"/>
              <a:ext cx="812800" cy="869950"/>
            </a:xfrm>
            <a:prstGeom prst="rect">
              <a:avLst/>
            </a:prstGeom>
          </p:spPr>
          <p:txBody>
            <a:bodyPr anchor="ctr" rtlCol="false" tIns="50800" lIns="50800" bIns="50800" rIns="50800"/>
            <a:lstStyle/>
            <a:p>
              <a:pPr algn="ctr">
                <a:lnSpc>
                  <a:spcPts val="4479"/>
                </a:lnSpc>
                <a:spcBef>
                  <a:spcPct val="0"/>
                </a:spcBef>
              </a:pPr>
            </a:p>
          </p:txBody>
        </p:sp>
      </p:grpSp>
      <p:sp>
        <p:nvSpPr>
          <p:cNvPr name="TextBox 62" id="62"/>
          <p:cNvSpPr txBox="true"/>
          <p:nvPr/>
        </p:nvSpPr>
        <p:spPr>
          <a:xfrm rot="0">
            <a:off x="7873053" y="1556157"/>
            <a:ext cx="2645630" cy="999141"/>
          </a:xfrm>
          <a:prstGeom prst="rect">
            <a:avLst/>
          </a:prstGeom>
        </p:spPr>
        <p:txBody>
          <a:bodyPr anchor="t" rtlCol="false" tIns="0" lIns="0" bIns="0" rIns="0">
            <a:spAutoFit/>
          </a:bodyPr>
          <a:lstStyle/>
          <a:p>
            <a:pPr marL="0" indent="0" lvl="0">
              <a:lnSpc>
                <a:spcPts val="1629"/>
              </a:lnSpc>
              <a:spcBef>
                <a:spcPct val="0"/>
              </a:spcBef>
            </a:pPr>
            <a:r>
              <a:rPr lang="en-US" sz="1163">
                <a:solidFill>
                  <a:srgbClr val="FFFFFF"/>
                </a:solidFill>
                <a:latin typeface="DM Sans Bold"/>
              </a:rPr>
              <a:t>A flood is expected to occur in Zindabazar,Sylhet; Safe House Location : Lamabazar,Sylhet; For help: 01850918215 (Quick Responce Team);</a:t>
            </a:r>
          </a:p>
        </p:txBody>
      </p:sp>
      <p:sp>
        <p:nvSpPr>
          <p:cNvPr name="AutoShape 63" id="63"/>
          <p:cNvSpPr/>
          <p:nvPr/>
        </p:nvSpPr>
        <p:spPr>
          <a:xfrm flipH="true">
            <a:off x="8670086" y="2836503"/>
            <a:ext cx="376877" cy="2228007"/>
          </a:xfrm>
          <a:prstGeom prst="line">
            <a:avLst/>
          </a:prstGeom>
          <a:ln cap="flat" w="38100">
            <a:solidFill>
              <a:srgbClr val="3EDAD8">
                <a:alpha val="54902"/>
              </a:srgbClr>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DAFuFdL1TBE</dc:identifier>
  <dcterms:modified xsi:type="dcterms:W3CDTF">2011-08-01T06:04:30Z</dcterms:modified>
  <cp:revision>1</cp:revision>
  <dc:title>WELCOME</dc:title>
</cp:coreProperties>
</file>